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826" r:id="rId1"/>
  </p:sldMasterIdLst>
  <p:notesMasterIdLst>
    <p:notesMasterId r:id="rId2"/>
  </p:notesMasterIdLst>
  <p:sldIdLst>
    <p:sldId id="256" r:id="rId3"/>
    <p:sldId id="257" r:id="rId4"/>
    <p:sldId id="280" r:id="rId5"/>
    <p:sldId id="259" r:id="rId6"/>
    <p:sldId id="266" r:id="rId7"/>
    <p:sldId id="298" r:id="rId8"/>
    <p:sldId id="322" r:id="rId9"/>
    <p:sldId id="265" r:id="rId10"/>
    <p:sldId id="262" r:id="rId11"/>
    <p:sldId id="263" r:id="rId12"/>
    <p:sldId id="264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8" r:id="rId21"/>
  </p:sldIdLst>
  <p:sldSz cx="12192000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/>
        <a:ea typeface="맑은 고딕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/>
        <a:ea typeface="맑은 고딕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/>
        <a:ea typeface="맑은 고딕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/>
        <a:ea typeface="맑은 고딕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0" name="0815y" initials="0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보통 스타일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0198" autoAdjust="0"/>
    <p:restoredTop sz="99750" autoAdjust="0"/>
  </p:normalViewPr>
  <p:slideViewPr>
    <p:cSldViewPr>
      <p:cViewPr varScale="1">
        <p:scale>
          <a:sx n="100" d="100"/>
          <a:sy n="100" d="100"/>
        </p:scale>
        <p:origin x="130" y="490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3198" y="60"/>
      </p:cViewPr>
    </p:cSldViewPr>
  </p:notes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commentAuthors" Target="commentAuthors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1">
              <a:rPr lang="ko-KR" altLang="en-US"/>
              <a:pPr>
                <a:defRPr/>
              </a:pPr>
              <a:t>2022-02-07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en-US" altLang="en-US"/>
              <a:pPr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en-US" altLang="en-US"/>
              <a:pPr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en-US" altLang="en-US"/>
              <a:pPr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67" y="1600279"/>
            <a:ext cx="5384518" cy="2196109"/>
          </a:xfrm>
        </p:spPr>
        <p:txBody>
          <a:bodyPr/>
          <a:lstStyle>
            <a:lvl1pPr>
              <a:defRPr sz="2802"/>
            </a:lvl1pPr>
            <a:lvl2pPr>
              <a:defRPr sz="2402"/>
            </a:lvl2pPr>
            <a:lvl3pPr>
              <a:defRPr sz="2002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276" y="1600279"/>
            <a:ext cx="5384518" cy="2196109"/>
          </a:xfrm>
        </p:spPr>
        <p:txBody>
          <a:bodyPr/>
          <a:lstStyle>
            <a:lvl1pPr>
              <a:defRPr sz="2802"/>
            </a:lvl1pPr>
            <a:lvl2pPr>
              <a:defRPr sz="2402"/>
            </a:lvl2pPr>
            <a:lvl3pPr>
              <a:defRPr sz="2002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8005" y="3984418"/>
            <a:ext cx="5384518" cy="2196109"/>
          </a:xfrm>
        </p:spPr>
        <p:txBody>
          <a:bodyPr/>
          <a:lstStyle>
            <a:lvl1pPr>
              <a:defRPr sz="2802"/>
            </a:lvl1pPr>
            <a:lvl2pPr>
              <a:defRPr sz="2402"/>
            </a:lvl2pPr>
            <a:lvl3pPr>
              <a:defRPr sz="2002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5714" y="3984418"/>
            <a:ext cx="5384518" cy="2196109"/>
          </a:xfrm>
        </p:spPr>
        <p:txBody>
          <a:bodyPr/>
          <a:lstStyle>
            <a:lvl1pPr>
              <a:defRPr sz="2802"/>
            </a:lvl1pPr>
            <a:lvl2pPr>
              <a:defRPr sz="2402"/>
            </a:lvl2pPr>
            <a:lvl3pPr>
              <a:defRPr sz="2002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8383" y="6356301"/>
            <a:ext cx="2844897" cy="365384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9659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1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>
              <a:defRPr/>
            </a:pPr>
            <a:fld id="{D8D7A7C4-C82A-4D21-9AB0-F0C5A1D3EF09}" type="datetime1">
              <a:rPr lang="en-US" altLang="ko-KR" smtClean="0">
                <a:ea typeface="+mn-ea"/>
              </a:rPr>
              <a:pPr>
                <a:defRPr/>
              </a:pPr>
              <a:t>2/2/2022</a:t>
            </a:fld>
            <a:endParaRPr lang="en-US" altLang="ko-KR">
              <a:ea typeface="+mn-ea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4896" y="6356301"/>
            <a:ext cx="3861570" cy="365384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9659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1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>
              <a:defRPr/>
            </a:pPr>
            <a:endParaRPr lang="ko-KR" altLang="en-US">
              <a:ea typeface="+mn-ea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2" y="6356301"/>
            <a:ext cx="2844953" cy="365384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9659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1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>
              <a:defRPr/>
            </a:pPr>
            <a:fld id="{EEE0613F-37E3-437E-AF5F-F655F62D393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2740466"/>
      </p:ext>
    </p:extLst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4000">
              <a:schemeClr val="accent4">
                <a:lumMod val="20000"/>
                <a:lumOff val="80000"/>
              </a:schemeClr>
            </a:gs>
            <a:gs pos="71000">
              <a:schemeClr val="accent5">
                <a:lumMod val="20000"/>
                <a:lumOff val="80000"/>
              </a:scheme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5" r:id="rId4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jpe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8.png"  /><Relationship Id="rId5" Type="http://schemas.openxmlformats.org/officeDocument/2006/relationships/image" Target="../media/image18.png"  /><Relationship Id="rId6" Type="http://schemas.openxmlformats.org/officeDocument/2006/relationships/image" Target="../media/image18.png"  /><Relationship Id="rId7" Type="http://schemas.openxmlformats.org/officeDocument/2006/relationships/image" Target="../media/image18.png"  /><Relationship Id="rId8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2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video" Target="file:///C:\Users\0815y\Desktop\&#54620;&#44397;%20IT&#44368;&#50977;&#50896;\&#51088;&#50984;&#51452;&#54665;%20&#49436;&#48708;&#49828;\&#50844;&#47196;&#50689;&#49345;+&#51020;&#49457;.mp4" TargetMode="External" /><Relationship Id="rId3" Type="http://schemas.microsoft.com/office/2007/relationships/media" Target="file:///C:\Users\0815y\Desktop\&#54620;&#44397;%20IT&#44368;&#50977;&#50896;\&#51088;&#50984;&#51452;&#54665;%20&#49436;&#48708;&#49828;\&#50844;&#47196;&#50689;&#49345;+&#51020;&#49457;.mp4" TargetMode="External" /><Relationship Id="rId4" Type="http://schemas.openxmlformats.org/officeDocument/2006/relationships/image" Target="../media/image32.png"  /><Relationship Id="rId5" Type="http://schemas.openxmlformats.org/officeDocument/2006/relationships/video" Target="file:///C:/Users/0815y/Videos/yolo_pycharm.mp4" TargetMode="External" /><Relationship Id="rId6" Type="http://schemas.microsoft.com/office/2007/relationships/media" Target="file:///C:\Users\0815y\Videos\yolo_pycharm.mp4" TargetMode="External" /><Relationship Id="rId7" Type="http://schemas.openxmlformats.org/officeDocument/2006/relationships/image" Target="../media/image3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4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.png"  /><Relationship Id="rId3" Type="http://schemas.openxmlformats.org/officeDocument/2006/relationships/image" Target="../media/image7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9.jpeg"  /><Relationship Id="rId4" Type="http://schemas.openxmlformats.org/officeDocument/2006/relationships/video" Target="https://www.youtube.com/embed/j6XgRt3CX-I" TargetMode="External" /><Relationship Id="rId5" Type="http://schemas.microsoft.com/office/2007/relationships/media" Target="https://www.youtube.com/embed/j6XgRt3CX-I" TargetMode="External" /><Relationship Id="rId6" Type="http://schemas.openxmlformats.org/officeDocument/2006/relationships/image" Target="../media/image10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1.png"  /><Relationship Id="rId3" Type="http://schemas.openxmlformats.org/officeDocument/2006/relationships/image" Target="../media/image11.png"  /><Relationship Id="rId4" Type="http://schemas.openxmlformats.org/officeDocument/2006/relationships/image" Target="../media/image11.png"  /><Relationship Id="rId5" Type="http://schemas.openxmlformats.org/officeDocument/2006/relationships/image" Target="../media/image11.png"  /><Relationship Id="rId6" Type="http://schemas.openxmlformats.org/officeDocument/2006/relationships/image" Target="../media/image11.png"  /><Relationship Id="rId7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428147" y="4679112"/>
            <a:ext cx="4510496" cy="1007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tIns="0" bIns="0">
            <a:spAutoFit/>
          </a:bodyPr>
          <a:lstStyle/>
          <a:p>
            <a:pPr algn="ctr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팀명 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2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팀원 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양진현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김덕열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63452" y="2216480"/>
            <a:ext cx="10297144" cy="1212520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AI </a:t>
            </a:r>
            <a:r>
              <a:rPr lang="ko-KR" altLang="en-US" sz="4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기반 표지판 인식을 통한 </a:t>
            </a:r>
            <a:endParaRPr lang="ko-KR" altLang="en-US" sz="4000" b="1" spc="-3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음성알림 서비스 프로젝트</a:t>
            </a:r>
            <a:endParaRPr lang="ko-KR" altLang="en-US" sz="4000" b="1" spc="-3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pic>
        <p:nvPicPr>
          <p:cNvPr id="12" name="_x278651016" descr="EMB0000378c3f3d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14464" y="6381328"/>
            <a:ext cx="1180238" cy="37574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10066" y="1707129"/>
            <a:ext cx="2629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한국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IT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교육원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1694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 algn="ctr">
              <a:defRPr/>
            </a:pPr>
            <a:r>
              <a:rPr lang="en-US" altLang="ko-KR" sz="1600" spc="60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K-Digital </a:t>
            </a:r>
            <a:r>
              <a:rPr lang="en-US" altLang="ko-KR" sz="1600" spc="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Training</a:t>
            </a:r>
            <a:endParaRPr lang="ko-KR" altLang="en-US" sz="1600" spc="6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56804" y="155777"/>
            <a:ext cx="11735604" cy="640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799"/>
          </a:p>
        </p:txBody>
      </p:sp>
      <p:pic>
        <p:nvPicPr>
          <p:cNvPr id="10250" name="그림 10249"/>
          <p:cNvPicPr>
            <a:picLocks noChangeAspect="1"/>
          </p:cNvPicPr>
          <p:nvPr/>
        </p:nvPicPr>
        <p:blipFill rotWithShape="1">
          <a:blip r:embed="rId2">
            <a:lum/>
          </a:blip>
          <a:srcRect l="740"/>
          <a:stretch>
            <a:fillRect/>
          </a:stretch>
        </p:blipFill>
        <p:spPr>
          <a:xfrm>
            <a:off x="525765" y="2033731"/>
            <a:ext cx="6901814" cy="3770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0251" name="그림 10250"/>
          <p:cNvPicPr>
            <a:picLocks noChangeAspect="1"/>
          </p:cNvPicPr>
          <p:nvPr/>
        </p:nvPicPr>
        <p:blipFill rotWithShape="1">
          <a:blip r:embed="rId3">
            <a:lum/>
          </a:blip>
          <a:srcRect l="-320" t="-1580" r="320" b="1580"/>
          <a:stretch>
            <a:fillRect/>
          </a:stretch>
        </p:blipFill>
        <p:spPr>
          <a:xfrm>
            <a:off x="4886065" y="2146514"/>
            <a:ext cx="6881201" cy="20776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0252" name="TextBox 10251"/>
          <p:cNvSpPr txBox="1"/>
          <p:nvPr/>
        </p:nvSpPr>
        <p:spPr>
          <a:xfrm>
            <a:off x="3610530" y="5336131"/>
            <a:ext cx="3385019" cy="4632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11" tIns="45756" rIns="91511" bIns="45756" anchor="t">
            <a:spAutoFit/>
          </a:bodyPr>
          <a:lstStyle/>
          <a:p>
            <a:pPr defTabSz="394067">
              <a:lnSpc>
                <a:spcPct val="150000"/>
              </a:lnSpc>
              <a:defRPr/>
            </a:pPr>
            <a:r>
              <a:rPr lang="ko-KR" altLang="en-US" sz="1801" u="sng">
                <a:solidFill>
                  <a:srgbClr val="3b3838">
                    <a:alpha val="100000"/>
                  </a:srgbClr>
                </a:solidFill>
              </a:rPr>
              <a:t>&lt;필요한 라벨링 데이터 설정&gt;</a:t>
            </a:r>
            <a:endParaRPr lang="ko-KR" altLang="en-US" sz="1801" u="sng">
              <a:solidFill>
                <a:srgbClr val="3b3838">
                  <a:alpha val="100000"/>
                </a:srgb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0945" y="1163890"/>
            <a:ext cx="503983" cy="523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799" b="1" mc:Ignorable="hp" hp:hslEmbossed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xmlns:mc="http://schemas.openxmlformats.org/markup-compatibility/2006" xmlns:hp="http://schemas.haansoft.com/office/presentation/8.0" lang="ko-KR" altLang="en-US" sz="2799" b="1" mc:Ignorable="hp" hp:hslEmbossed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4929" y="1176322"/>
            <a:ext cx="2784828" cy="454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94067">
              <a:lnSpc>
                <a:spcPct val="150000"/>
              </a:lnSpc>
              <a:defRPr/>
            </a:pPr>
            <a:r>
              <a:rPr lang="ko-KR" altLang="en-US" sz="1801" b="1">
                <a:solidFill>
                  <a:srgbClr val="3b3838">
                    <a:alpha val="100000"/>
                  </a:srgbClr>
                </a:solidFill>
                <a:latin typeface="맑은 고딕"/>
              </a:rPr>
              <a:t>데이터 라벨링 처리</a:t>
            </a:r>
            <a:endParaRPr lang="ko-KR" altLang="en-US" sz="1801" b="1">
              <a:solidFill>
                <a:srgbClr val="3b3838">
                  <a:alpha val="100000"/>
                </a:srgbClr>
              </a:solidFill>
              <a:latin typeface="맑은 고딕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281660" y="790689"/>
            <a:ext cx="771074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5" name="TextBox 3"/>
          <p:cNvSpPr txBox="1">
            <a:spLocks noChangeArrowheads="1"/>
          </p:cNvSpPr>
          <p:nvPr/>
        </p:nvSpPr>
        <p:spPr>
          <a:xfrm>
            <a:off x="256803" y="198345"/>
            <a:ext cx="1555341" cy="6951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999" b="1" i="0" u="none" strike="noStrike" kern="1200" cap="none" spc="0" normalizeH="0" baseline="0" mc:Ignorable="hp" hp:hslEmbossed="0">
                <a:ln w="15875">
                  <a:solidFill>
                    <a:srgbClr val="000000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/>
                <a:ea typeface="휴먼둥근헤드라인"/>
              </a:rPr>
              <a:t>04</a:t>
            </a:r>
            <a:r>
              <a:rPr xmlns:mc="http://schemas.openxmlformats.org/markup-compatibility/2006" xmlns:hp="http://schemas.haansoft.com/office/presentation/8.0" kumimoji="0" lang="en-US" altLang="ko-KR" sz="3999" b="1" i="0" u="none" strike="noStrike" kern="1200" cap="none" spc="0" normalizeH="0" baseline="0" mc:Ignorable="hp" hp:hslEmbossed="0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  <a:endParaRPr xmlns:mc="http://schemas.openxmlformats.org/markup-compatibility/2006" xmlns:hp="http://schemas.haansoft.com/office/presentation/8.0" kumimoji="0" lang="en-US" altLang="ko-KR" sz="3999" b="1" i="0" u="none" strike="noStrike" kern="1200" cap="none" spc="0" normalizeH="0" baseline="0" mc:Ignorable="hp" hp:hslEmbossed="0">
              <a:solidFill>
                <a:srgbClr val="445569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0256" name="TextBox 17"/>
          <p:cNvSpPr txBox="1"/>
          <p:nvPr/>
        </p:nvSpPr>
        <p:spPr>
          <a:xfrm>
            <a:off x="1126940" y="316839"/>
            <a:ext cx="1888675" cy="452781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ln w="9525">
                <a:solidFill>
                  <a:schemeClr val="dk1"/>
                </a:solidFill>
              </a:ln>
              <a:solidFill>
                <a:schemeClr val="tx1"/>
              </a:solidFill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56804" y="155777"/>
            <a:ext cx="11735604" cy="640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799"/>
          </a:p>
        </p:txBody>
      </p:sp>
      <p:pic>
        <p:nvPicPr>
          <p:cNvPr id="11274" name="그림 11273"/>
          <p:cNvPicPr>
            <a:picLocks noChangeAspect="1"/>
          </p:cNvPicPr>
          <p:nvPr/>
        </p:nvPicPr>
        <p:blipFill rotWithShape="1">
          <a:blip r:embed="rId2">
            <a:lum/>
          </a:blip>
          <a:srcRect r="220"/>
          <a:stretch>
            <a:fillRect/>
          </a:stretch>
        </p:blipFill>
        <p:spPr>
          <a:xfrm>
            <a:off x="6239879" y="1905667"/>
            <a:ext cx="5508749" cy="15233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1275" name="그림 11274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46331" y="2098865"/>
            <a:ext cx="5469087" cy="3165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1" name="TextBox 10"/>
          <p:cNvSpPr txBox="1"/>
          <p:nvPr/>
        </p:nvSpPr>
        <p:spPr>
          <a:xfrm>
            <a:off x="610945" y="1163890"/>
            <a:ext cx="503983" cy="523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799" b="1" mc:Ignorable="hp" hp:hslEmbossed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xmlns:mc="http://schemas.openxmlformats.org/markup-compatibility/2006" xmlns:hp="http://schemas.haansoft.com/office/presentation/8.0" lang="ko-KR" altLang="en-US" sz="2799" b="1" mc:Ignorable="hp" hp:hslEmbossed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  <p:pic>
        <p:nvPicPr>
          <p:cNvPr id="1127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04012" y="3537012"/>
            <a:ext cx="5616624" cy="25967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14929" y="1176322"/>
            <a:ext cx="2784828" cy="454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94067">
              <a:lnSpc>
                <a:spcPct val="150000"/>
              </a:lnSpc>
              <a:defRPr/>
            </a:pPr>
            <a:r>
              <a:rPr lang="ko-KR" altLang="en-US" sz="1801" b="1">
                <a:solidFill>
                  <a:srgbClr val="3b3838">
                    <a:alpha val="100000"/>
                  </a:srgbClr>
                </a:solidFill>
                <a:latin typeface="맑은 고딕"/>
              </a:rPr>
              <a:t>데이터 라벨링 처리</a:t>
            </a:r>
            <a:endParaRPr lang="ko-KR" altLang="en-US" sz="1801" b="1">
              <a:solidFill>
                <a:srgbClr val="3b3838">
                  <a:alpha val="100000"/>
                </a:srgbClr>
              </a:solidFill>
              <a:latin typeface="맑은 고딕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281660" y="790689"/>
            <a:ext cx="771074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6" name="TextBox 11275"/>
          <p:cNvSpPr txBox="1"/>
          <p:nvPr/>
        </p:nvSpPr>
        <p:spPr>
          <a:xfrm>
            <a:off x="7712968" y="5053986"/>
            <a:ext cx="2703512" cy="4632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11" tIns="45756" rIns="91511" bIns="45756" anchor="t">
            <a:spAutoFit/>
          </a:bodyPr>
          <a:lstStyle/>
          <a:p>
            <a:pPr defTabSz="394067">
              <a:lnSpc>
                <a:spcPct val="150000"/>
              </a:lnSpc>
              <a:defRPr/>
            </a:pPr>
            <a:r>
              <a:rPr lang="ko-KR" altLang="en-US" sz="1801" u="sng">
                <a:solidFill>
                  <a:srgbClr val="3b3838">
                    <a:alpha val="100000"/>
                  </a:srgbClr>
                </a:solidFill>
              </a:rPr>
              <a:t>&lt;이미지 라벨링 train 값&gt;</a:t>
            </a:r>
            <a:endParaRPr lang="ko-KR" altLang="en-US" sz="1801" u="sng">
              <a:solidFill>
                <a:srgbClr val="3b3838">
                  <a:alpha val="100000"/>
                </a:srgbClr>
              </a:solidFill>
            </a:endParaRPr>
          </a:p>
        </p:txBody>
      </p:sp>
      <p:sp>
        <p:nvSpPr>
          <p:cNvPr id="11281" name="TextBox 3"/>
          <p:cNvSpPr txBox="1">
            <a:spLocks noChangeArrowheads="1"/>
          </p:cNvSpPr>
          <p:nvPr/>
        </p:nvSpPr>
        <p:spPr>
          <a:xfrm>
            <a:off x="256803" y="198345"/>
            <a:ext cx="1555341" cy="6951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999" b="1" i="0" u="none" strike="noStrike" kern="1200" cap="none" spc="0" normalizeH="0" baseline="0" mc:Ignorable="hp" hp:hslEmbossed="0">
                <a:ln w="15875">
                  <a:solidFill>
                    <a:srgbClr val="000000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/>
                <a:ea typeface="휴먼둥근헤드라인"/>
              </a:rPr>
              <a:t>04</a:t>
            </a:r>
            <a:r>
              <a:rPr xmlns:mc="http://schemas.openxmlformats.org/markup-compatibility/2006" xmlns:hp="http://schemas.haansoft.com/office/presentation/8.0" kumimoji="0" lang="en-US" altLang="ko-KR" sz="3999" b="1" i="0" u="none" strike="noStrike" kern="1200" cap="none" spc="0" normalizeH="0" baseline="0" mc:Ignorable="hp" hp:hslEmbossed="0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  <a:endParaRPr xmlns:mc="http://schemas.openxmlformats.org/markup-compatibility/2006" xmlns:hp="http://schemas.haansoft.com/office/presentation/8.0" kumimoji="0" lang="en-US" altLang="ko-KR" sz="3999" b="1" i="0" u="none" strike="noStrike" kern="1200" cap="none" spc="0" normalizeH="0" baseline="0" mc:Ignorable="hp" hp:hslEmbossed="0">
              <a:solidFill>
                <a:srgbClr val="445569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1282" name="TextBox 17"/>
          <p:cNvSpPr txBox="1"/>
          <p:nvPr/>
        </p:nvSpPr>
        <p:spPr>
          <a:xfrm>
            <a:off x="1126940" y="316839"/>
            <a:ext cx="1888675" cy="452781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p>
            <a:pPr mar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휴먼둥근헤드라인"/>
                <a:ea typeface="휴먼둥근헤드라인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56804" y="155777"/>
            <a:ext cx="11735604" cy="640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799"/>
          </a:p>
        </p:txBody>
      </p:sp>
      <p:grpSp>
        <p:nvGrpSpPr>
          <p:cNvPr id="14346" name="Group 1"/>
          <p:cNvGrpSpPr/>
          <p:nvPr/>
        </p:nvGrpSpPr>
        <p:grpSpPr>
          <a:xfrm rot="0">
            <a:off x="1269166" y="1954296"/>
            <a:ext cx="9074814" cy="4029878"/>
            <a:chOff x="1268174" y="1952273"/>
            <a:chExt cx="9067724" cy="4026731"/>
          </a:xfrm>
        </p:grpSpPr>
        <p:pic>
          <p:nvPicPr>
            <p:cNvPr id="14347" name="그림 1434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1499928" y="1952273"/>
              <a:ext cx="2707763" cy="40267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4348" name="TextBox 14347"/>
            <p:cNvSpPr txBox="1"/>
            <p:nvPr/>
          </p:nvSpPr>
          <p:spPr>
            <a:xfrm>
              <a:off x="4436265" y="1963381"/>
              <a:ext cx="5899633" cy="398923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511" tIns="45756" rIns="91511" bIns="45756" anchor="t">
              <a:spAutoFit/>
            </a:bodyPr>
            <a:lstStyle/>
            <a:p>
              <a:pPr defTabSz="394067">
                <a:defRPr/>
              </a:pPr>
              <a:r>
                <a:rPr kumimoji="1" lang="ko-KR" altLang="en-US" sz="2302">
                  <a:solidFill>
                    <a:srgbClr val="000000">
                      <a:alpha val="100000"/>
                    </a:srgbClr>
                  </a:solidFill>
                </a:rPr>
                <a:t>30km 구간입니다.</a:t>
              </a:r>
              <a:endParaRPr kumimoji="1" lang="ko-KR" altLang="en-US" sz="2302">
                <a:solidFill>
                  <a:srgbClr val="000000">
                    <a:alpha val="100000"/>
                  </a:srgbClr>
                </a:solidFill>
              </a:endParaRPr>
            </a:p>
            <a:p>
              <a:pPr defTabSz="394067">
                <a:defRPr/>
              </a:pPr>
              <a:endParaRPr kumimoji="1" lang="ko-KR" altLang="en-US" sz="2302">
                <a:solidFill>
                  <a:srgbClr val="000000">
                    <a:alpha val="100000"/>
                  </a:srgbClr>
                </a:solidFill>
              </a:endParaRPr>
            </a:p>
            <a:p>
              <a:pPr defTabSz="394067">
                <a:defRPr/>
              </a:pPr>
              <a:r>
                <a:rPr kumimoji="1" lang="ko-KR" altLang="en-US" sz="2302">
                  <a:solidFill>
                    <a:srgbClr val="000000">
                      <a:alpha val="100000"/>
                    </a:srgbClr>
                  </a:solidFill>
                </a:rPr>
                <a:t>50km 구간입니다.</a:t>
              </a:r>
              <a:endParaRPr kumimoji="1" lang="ko-KR" altLang="en-US" sz="2302">
                <a:solidFill>
                  <a:srgbClr val="000000">
                    <a:alpha val="100000"/>
                  </a:srgbClr>
                </a:solidFill>
              </a:endParaRPr>
            </a:p>
            <a:p>
              <a:pPr defTabSz="394067">
                <a:defRPr/>
              </a:pPr>
              <a:endParaRPr kumimoji="1" lang="ko-KR" altLang="en-US" sz="2302">
                <a:solidFill>
                  <a:srgbClr val="000000">
                    <a:alpha val="100000"/>
                  </a:srgbClr>
                </a:solidFill>
              </a:endParaRPr>
            </a:p>
            <a:p>
              <a:pPr defTabSz="394067">
                <a:defRPr/>
              </a:pPr>
              <a:r>
                <a:rPr kumimoji="1" lang="ko-KR" altLang="en-US" sz="2302">
                  <a:solidFill>
                    <a:srgbClr val="000000">
                      <a:alpha val="100000"/>
                    </a:srgbClr>
                  </a:solidFill>
                </a:rPr>
                <a:t>신호등이 파란불입니다. 출발하세요.</a:t>
              </a:r>
              <a:endParaRPr kumimoji="1" lang="ko-KR" altLang="en-US" sz="2302">
                <a:solidFill>
                  <a:srgbClr val="000000">
                    <a:alpha val="100000"/>
                  </a:srgbClr>
                </a:solidFill>
              </a:endParaRPr>
            </a:p>
            <a:p>
              <a:pPr defTabSz="394067">
                <a:defRPr/>
              </a:pPr>
              <a:endParaRPr kumimoji="1" lang="ko-KR" altLang="en-US" sz="2302">
                <a:solidFill>
                  <a:srgbClr val="000000">
                    <a:alpha val="100000"/>
                  </a:srgbClr>
                </a:solidFill>
              </a:endParaRPr>
            </a:p>
            <a:p>
              <a:pPr defTabSz="394067">
                <a:defRPr/>
              </a:pPr>
              <a:r>
                <a:rPr kumimoji="1" lang="ko-KR" altLang="en-US" sz="2302">
                  <a:solidFill>
                    <a:srgbClr val="000000">
                      <a:alpha val="100000"/>
                    </a:srgbClr>
                  </a:solidFill>
                </a:rPr>
                <a:t>신호등이 빨간불입니다. 멈추세요.</a:t>
              </a:r>
              <a:endParaRPr kumimoji="1" lang="ko-KR" altLang="en-US" sz="2302">
                <a:solidFill>
                  <a:srgbClr val="000000">
                    <a:alpha val="100000"/>
                  </a:srgbClr>
                </a:solidFill>
              </a:endParaRPr>
            </a:p>
            <a:p>
              <a:pPr defTabSz="394067">
                <a:defRPr/>
              </a:pPr>
              <a:endParaRPr kumimoji="1" lang="ko-KR" altLang="en-US" sz="2302">
                <a:solidFill>
                  <a:srgbClr val="000000">
                    <a:alpha val="100000"/>
                  </a:srgbClr>
                </a:solidFill>
              </a:endParaRPr>
            </a:p>
            <a:p>
              <a:pPr defTabSz="394067">
                <a:defRPr/>
              </a:pPr>
              <a:r>
                <a:rPr kumimoji="1" lang="ko-KR" altLang="en-US" sz="2302">
                  <a:solidFill>
                    <a:srgbClr val="000000">
                      <a:alpha val="100000"/>
                    </a:srgbClr>
                  </a:solidFill>
                </a:rPr>
                <a:t>속도를 줄이세요.</a:t>
              </a:r>
              <a:endParaRPr kumimoji="1" lang="ko-KR" altLang="en-US" sz="2302">
                <a:solidFill>
                  <a:srgbClr val="000000">
                    <a:alpha val="100000"/>
                  </a:srgbClr>
                </a:solidFill>
              </a:endParaRPr>
            </a:p>
            <a:p>
              <a:pPr defTabSz="394067">
                <a:defRPr/>
              </a:pPr>
              <a:endParaRPr kumimoji="1" lang="ko-KR" altLang="en-US" sz="2302">
                <a:solidFill>
                  <a:srgbClr val="000000">
                    <a:alpha val="100000"/>
                  </a:srgbClr>
                </a:solidFill>
              </a:endParaRPr>
            </a:p>
            <a:p>
              <a:pPr defTabSz="394067">
                <a:defRPr/>
              </a:pPr>
              <a:r>
                <a:rPr kumimoji="1" lang="ko-KR" altLang="en-US" sz="2302">
                  <a:solidFill>
                    <a:srgbClr val="000000">
                      <a:alpha val="100000"/>
                    </a:srgbClr>
                  </a:solidFill>
                </a:rPr>
                <a:t>속도를 높이세요.</a:t>
              </a:r>
              <a:endParaRPr kumimoji="1" lang="ko-KR" altLang="en-US" sz="2302">
                <a:solidFill>
                  <a:srgbClr val="000000">
                    <a:alpha val="100000"/>
                  </a:srgbClr>
                </a:solidFill>
              </a:endParaRPr>
            </a:p>
          </p:txBody>
        </p:sp>
        <p:pic>
          <p:nvPicPr>
            <p:cNvPr id="14349" name="그림 143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268174" y="2130052"/>
              <a:ext cx="323797" cy="32379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pic>
          <p:nvPicPr>
            <p:cNvPr id="14350" name="그림 1434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04678" y="2814096"/>
              <a:ext cx="285729" cy="2857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pic>
          <p:nvPicPr>
            <p:cNvPr id="14351" name="그림 1435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306297" y="3499814"/>
              <a:ext cx="285674" cy="28567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pic>
          <p:nvPicPr>
            <p:cNvPr id="14352" name="그림 14351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1306297" y="4145790"/>
              <a:ext cx="285674" cy="28567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pic>
          <p:nvPicPr>
            <p:cNvPr id="14356" name="그림 14355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1306297" y="4829890"/>
              <a:ext cx="285674" cy="2841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pic>
          <p:nvPicPr>
            <p:cNvPr id="14357" name="그림 14356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1314223" y="5442543"/>
              <a:ext cx="285674" cy="28567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8" name="TextBox 17"/>
          <p:cNvSpPr txBox="1"/>
          <p:nvPr/>
        </p:nvSpPr>
        <p:spPr>
          <a:xfrm>
            <a:off x="610945" y="1163890"/>
            <a:ext cx="503983" cy="523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799" b="1" mc:Ignorable="hp" hp:hslEmbossed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xmlns:mc="http://schemas.openxmlformats.org/markup-compatibility/2006" xmlns:hp="http://schemas.haansoft.com/office/presentation/8.0" lang="ko-KR" altLang="en-US" sz="2799" b="1" mc:Ignorable="hp" hp:hslEmbossed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  <p:sp>
        <p:nvSpPr>
          <p:cNvPr id="19" name="TextBox 3"/>
          <p:cNvSpPr txBox="1">
            <a:spLocks noChangeArrowheads="1"/>
          </p:cNvSpPr>
          <p:nvPr/>
        </p:nvSpPr>
        <p:spPr>
          <a:xfrm>
            <a:off x="256803" y="198345"/>
            <a:ext cx="1555341" cy="6951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lvl="0">
              <a:defRPr/>
            </a:pPr>
            <a:r>
              <a:rPr lang="en-US" altLang="ko-KR" sz="3999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/>
                <a:ea typeface="휴먼둥근헤드라인"/>
              </a:rPr>
              <a:t>05</a:t>
            </a:r>
            <a:endParaRPr lang="en-US" altLang="ko-KR" sz="3999" b="1">
              <a:pattFill prst="dkUpDiag">
                <a:fgClr>
                  <a:schemeClr val="bg2">
                    <a:lumMod val="25000"/>
                  </a:schemeClr>
                </a:fgClr>
                <a:bgClr>
                  <a:schemeClr val="bg1"/>
                </a:bgClr>
              </a:pattFill>
              <a:latin typeface="휴먼둥근헤드라인"/>
              <a:ea typeface="휴먼둥근헤드라인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6940" y="316839"/>
            <a:ext cx="1895224" cy="44785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defTabSz="394067">
              <a:defRPr/>
            </a:pPr>
            <a:r>
              <a:rPr kumimoji="1" lang="ko-KR" altLang="en-US" sz="2402">
                <a:solidFill>
                  <a:srgbClr val="404040">
                    <a:alpha val="100000"/>
                  </a:srgbClr>
                </a:solidFill>
                <a:latin typeface="휴먼둥근헤드라인"/>
                <a:ea typeface="휴먼둥근헤드라인"/>
              </a:rPr>
              <a:t>서비스 구현</a:t>
            </a:r>
            <a:endParaRPr kumimoji="1" lang="ko-KR" altLang="en-US" sz="2402">
              <a:solidFill>
                <a:srgbClr val="404040">
                  <a:alpha val="100000"/>
                </a:srgbClr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4929" y="1176322"/>
            <a:ext cx="2460791" cy="46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94067">
              <a:lnSpc>
                <a:spcPct val="150000"/>
              </a:lnSpc>
              <a:defRPr/>
            </a:pPr>
            <a:r>
              <a:rPr lang="ko-KR" altLang="en-US" sz="1801" b="1">
                <a:solidFill>
                  <a:srgbClr val="3b3838">
                    <a:alpha val="100000"/>
                  </a:srgbClr>
                </a:solidFill>
              </a:rPr>
              <a:t>음성데이터 획득</a:t>
            </a:r>
            <a:endParaRPr lang="ko-KR" altLang="en-US" sz="1801" b="1">
              <a:solidFill>
                <a:srgbClr val="3b3838">
                  <a:alpha val="100000"/>
                </a:srgbClr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81660" y="790689"/>
            <a:ext cx="771074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56804" y="155777"/>
            <a:ext cx="11735604" cy="640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799"/>
          </a:p>
        </p:txBody>
      </p:sp>
      <p:pic>
        <p:nvPicPr>
          <p:cNvPr id="15370" name="그림 1536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942684" y="2527712"/>
            <a:ext cx="5052866" cy="29879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5371" name="TextBox 15370"/>
          <p:cNvSpPr txBox="1"/>
          <p:nvPr/>
        </p:nvSpPr>
        <p:spPr>
          <a:xfrm>
            <a:off x="1809232" y="1666778"/>
            <a:ext cx="5532601" cy="4935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11" tIns="45756" rIns="91511" bIns="45756" anchor="t">
            <a:spAutoFit/>
          </a:bodyPr>
          <a:lstStyle/>
          <a:p>
            <a:pPr defTabSz="394067">
              <a:lnSpc>
                <a:spcPct val="150000"/>
              </a:lnSpc>
              <a:defRPr/>
            </a:pPr>
            <a:r>
              <a:rPr lang="ko-KR" altLang="en-US" sz="1801" b="1">
                <a:solidFill>
                  <a:srgbClr val="3b3838">
                    <a:alpha val="100000"/>
                  </a:srgbClr>
                </a:solidFill>
                <a:latin typeface="맑은 고딕"/>
              </a:rPr>
              <a:t>playsound를 사용한 thread 예시</a:t>
            </a:r>
            <a:endParaRPr lang="ko-KR" altLang="en-US" sz="1801" b="1">
              <a:solidFill>
                <a:srgbClr val="3b3838">
                  <a:alpha val="100000"/>
                </a:srgbClr>
              </a:solidFill>
              <a:latin typeface="맑은 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0945" y="1163890"/>
            <a:ext cx="503983" cy="523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799" b="1" mc:Ignorable="hp" hp:hslEmbossed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xmlns:mc="http://schemas.openxmlformats.org/markup-compatibility/2006" xmlns:hp="http://schemas.haansoft.com/office/presentation/8.0" lang="ko-KR" altLang="en-US" sz="2799" b="1" mc:Ignorable="hp" hp:hslEmbossed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4929" y="1176322"/>
            <a:ext cx="3143703" cy="46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94067">
              <a:lnSpc>
                <a:spcPct val="150000"/>
              </a:lnSpc>
              <a:defRPr/>
            </a:pPr>
            <a:r>
              <a:rPr lang="ko-KR" altLang="en-US" sz="1801" b="1">
                <a:solidFill>
                  <a:srgbClr val="3b3838">
                    <a:alpha val="100000"/>
                  </a:srgbClr>
                </a:solidFill>
                <a:latin typeface="+mn-lt"/>
              </a:rPr>
              <a:t>음성</a:t>
            </a:r>
            <a:r>
              <a:rPr lang="en-US" altLang="ko-KR" sz="1801" b="1">
                <a:solidFill>
                  <a:srgbClr val="3b3838">
                    <a:alpha val="100000"/>
                  </a:srgbClr>
                </a:solidFill>
                <a:latin typeface="+mn-lt"/>
              </a:rPr>
              <a:t>/</a:t>
            </a:r>
            <a:r>
              <a:rPr lang="ko-KR" altLang="en-US" sz="1801" b="1">
                <a:solidFill>
                  <a:srgbClr val="3b3838">
                    <a:alpha val="100000"/>
                  </a:srgbClr>
                </a:solidFill>
                <a:latin typeface="+mn-lt"/>
              </a:rPr>
              <a:t>영상 간 </a:t>
            </a:r>
            <a:r>
              <a:rPr lang="en-US" altLang="ko-KR" sz="1801" b="1">
                <a:solidFill>
                  <a:srgbClr val="3b3838">
                    <a:alpha val="100000"/>
                  </a:srgbClr>
                </a:solidFill>
                <a:latin typeface="+mn-lt"/>
              </a:rPr>
              <a:t>multi-Threading </a:t>
            </a:r>
            <a:endParaRPr lang="ko-KR" altLang="en-US" sz="1801" b="1">
              <a:solidFill>
                <a:srgbClr val="3b3838">
                  <a:alpha val="100000"/>
                </a:srgbClr>
              </a:solidFill>
              <a:latin typeface="+mn-lt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281660" y="790689"/>
            <a:ext cx="771074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2" name="TextBox 3"/>
          <p:cNvSpPr txBox="1">
            <a:spLocks noChangeArrowheads="1"/>
          </p:cNvSpPr>
          <p:nvPr/>
        </p:nvSpPr>
        <p:spPr>
          <a:xfrm>
            <a:off x="256803" y="198345"/>
            <a:ext cx="1555341" cy="6951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999" b="1" i="0" u="none" strike="noStrike" kern="1200" cap="none" spc="0" normalizeH="0" baseline="0" mc:Ignorable="hp" hp:hslEmbossed="0">
                <a:ln w="15875">
                  <a:solidFill>
                    <a:srgbClr val="000000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/>
                <a:ea typeface="휴먼둥근헤드라인"/>
              </a:rPr>
              <a:t>05</a:t>
            </a:r>
            <a:endParaRPr xmlns:mc="http://schemas.openxmlformats.org/markup-compatibility/2006" xmlns:hp="http://schemas.haansoft.com/office/presentation/8.0" kumimoji="0" lang="en-US" altLang="ko-KR" sz="3999" b="1" i="0" u="none" strike="noStrike" kern="1200" cap="none" spc="0" normalizeH="0" baseline="0" mc:Ignorable="hp" hp:hslEmbossed="0">
              <a:pattFill prst="dkUpDiag">
                <a:fgClr>
                  <a:schemeClr val="bg2">
                    <a:lumMod val="25000"/>
                  </a:schemeClr>
                </a:fgClr>
                <a:bgClr>
                  <a:schemeClr val="bg1"/>
                </a:bgClr>
              </a:pattFill>
              <a:latin typeface="휴먼둥근헤드라인"/>
              <a:ea typeface="휴먼둥근헤드라인"/>
            </a:endParaRPr>
          </a:p>
        </p:txBody>
      </p:sp>
      <p:sp>
        <p:nvSpPr>
          <p:cNvPr id="15373" name="TextBox 19"/>
          <p:cNvSpPr txBox="1"/>
          <p:nvPr/>
        </p:nvSpPr>
        <p:spPr>
          <a:xfrm>
            <a:off x="1126940" y="316839"/>
            <a:ext cx="1895224" cy="44785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p>
            <a:pPr marL="0" indent="0" algn="l" defTabSz="394067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402" b="0" i="0" u="none" strike="noStrike" kern="1200" cap="none" spc="0" normalizeH="0" baseline="0" mc:Ignorable="hp" hp:hslEmbossed="0">
                <a:solidFill>
                  <a:srgbClr val="404040"/>
                </a:solidFill>
                <a:latin typeface="휴먼둥근헤드라인"/>
                <a:ea typeface="휴먼둥근헤드라인"/>
              </a:rPr>
              <a:t>서비스 구현</a:t>
            </a:r>
            <a:endParaRPr xmlns:mc="http://schemas.openxmlformats.org/markup-compatibility/2006" xmlns:hp="http://schemas.haansoft.com/office/presentation/8.0" kumimoji="1" lang="ko-KR" altLang="en-US" sz="2402" b="0" i="0" u="none" strike="noStrike" kern="1200" cap="none" spc="0" normalizeH="0" baseline="0" mc:Ignorable="hp" hp:hslEmbossed="0">
              <a:solidFill>
                <a:srgbClr val="404040"/>
              </a:solidFill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56804" y="155777"/>
            <a:ext cx="11735604" cy="640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799"/>
          </a:p>
        </p:txBody>
      </p:sp>
      <p:sp>
        <p:nvSpPr>
          <p:cNvPr id="16394" name="TextBox 16393"/>
          <p:cNvSpPr txBox="1"/>
          <p:nvPr/>
        </p:nvSpPr>
        <p:spPr>
          <a:xfrm>
            <a:off x="1231069" y="1666778"/>
            <a:ext cx="5532545" cy="4549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11" tIns="45756" rIns="91511" bIns="45756" anchor="t">
            <a:spAutoFit/>
          </a:bodyPr>
          <a:lstStyle/>
          <a:p>
            <a:pPr defTabSz="394067">
              <a:lnSpc>
                <a:spcPct val="150000"/>
              </a:lnSpc>
              <a:defRPr/>
            </a:pPr>
            <a:r>
              <a:rPr lang="ko-KR" altLang="en-US" sz="1801" b="1">
                <a:solidFill>
                  <a:srgbClr val="3b3838">
                    <a:alpha val="100000"/>
                  </a:srgbClr>
                </a:solidFill>
                <a:latin typeface="맑은 고딕"/>
              </a:rPr>
              <a:t>실제 code에 구현 및 적용</a:t>
            </a:r>
            <a:endParaRPr lang="ko-KR" altLang="en-US" sz="1801" b="1">
              <a:solidFill>
                <a:srgbClr val="3b3838">
                  <a:alpha val="100000"/>
                </a:srgbClr>
              </a:solidFill>
              <a:latin typeface="맑은 고딕"/>
            </a:endParaRPr>
          </a:p>
        </p:txBody>
      </p:sp>
      <p:pic>
        <p:nvPicPr>
          <p:cNvPr id="16395" name="그림 16394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180234" y="2283095"/>
            <a:ext cx="3187997" cy="39171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6396" name="그림 16395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425264" y="3720626"/>
            <a:ext cx="3297651" cy="5464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6397" name="그림 16396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534863" y="4341746"/>
            <a:ext cx="5008400" cy="482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6398" name="그림 16397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544416" y="3218714"/>
            <a:ext cx="3049852" cy="4764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6399" name="그림 1639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6569832" y="5585496"/>
            <a:ext cx="3040299" cy="4447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6400" name="그림 16399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542852" y="4964431"/>
            <a:ext cx="2873498" cy="4415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6404" name="그림 1640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6588881" y="2700880"/>
            <a:ext cx="2784566" cy="454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" name="TextBox 16"/>
          <p:cNvSpPr txBox="1"/>
          <p:nvPr/>
        </p:nvSpPr>
        <p:spPr>
          <a:xfrm>
            <a:off x="610945" y="1163890"/>
            <a:ext cx="503983" cy="523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799" b="1" mc:Ignorable="hp" hp:hslEmbossed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xmlns:mc="http://schemas.openxmlformats.org/markup-compatibility/2006" xmlns:hp="http://schemas.haansoft.com/office/presentation/8.0" lang="ko-KR" altLang="en-US" sz="2799" b="1" mc:Ignorable="hp" hp:hslEmbossed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14929" y="1176322"/>
            <a:ext cx="3143703" cy="46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94067">
              <a:lnSpc>
                <a:spcPct val="150000"/>
              </a:lnSpc>
              <a:defRPr/>
            </a:pPr>
            <a:r>
              <a:rPr lang="ko-KR" altLang="en-US" sz="1801" b="1">
                <a:solidFill>
                  <a:srgbClr val="3b3838">
                    <a:alpha val="100000"/>
                  </a:srgbClr>
                </a:solidFill>
                <a:latin typeface="+mn-lt"/>
              </a:rPr>
              <a:t>음성</a:t>
            </a:r>
            <a:r>
              <a:rPr lang="en-US" altLang="ko-KR" sz="1801" b="1">
                <a:solidFill>
                  <a:srgbClr val="3b3838">
                    <a:alpha val="100000"/>
                  </a:srgbClr>
                </a:solidFill>
                <a:latin typeface="+mn-lt"/>
              </a:rPr>
              <a:t>/</a:t>
            </a:r>
            <a:r>
              <a:rPr lang="ko-KR" altLang="en-US" sz="1801" b="1">
                <a:solidFill>
                  <a:srgbClr val="3b3838">
                    <a:alpha val="100000"/>
                  </a:srgbClr>
                </a:solidFill>
                <a:latin typeface="+mn-lt"/>
              </a:rPr>
              <a:t>영상 간 </a:t>
            </a:r>
            <a:r>
              <a:rPr lang="en-US" altLang="ko-KR" sz="1801" b="1">
                <a:solidFill>
                  <a:srgbClr val="3b3838">
                    <a:alpha val="100000"/>
                  </a:srgbClr>
                </a:solidFill>
                <a:latin typeface="+mn-lt"/>
              </a:rPr>
              <a:t>multi-Threading </a:t>
            </a:r>
            <a:endParaRPr lang="ko-KR" altLang="en-US" sz="1801" b="1">
              <a:solidFill>
                <a:srgbClr val="3b3838">
                  <a:alpha val="100000"/>
                </a:srgbClr>
              </a:solidFill>
              <a:latin typeface="+mn-lt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281660" y="790689"/>
            <a:ext cx="771074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5" name="TextBox 3"/>
          <p:cNvSpPr txBox="1">
            <a:spLocks noChangeArrowheads="1"/>
          </p:cNvSpPr>
          <p:nvPr/>
        </p:nvSpPr>
        <p:spPr>
          <a:xfrm>
            <a:off x="256803" y="198345"/>
            <a:ext cx="1555341" cy="6951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999" b="1" i="0" u="none" strike="noStrike" kern="1200" cap="none" spc="0" normalizeH="0" baseline="0" mc:Ignorable="hp" hp:hslEmbossed="0">
                <a:ln w="15875">
                  <a:solidFill>
                    <a:srgbClr val="000000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/>
                <a:ea typeface="휴먼둥근헤드라인"/>
              </a:rPr>
              <a:t>05</a:t>
            </a:r>
            <a:endParaRPr xmlns:mc="http://schemas.openxmlformats.org/markup-compatibility/2006" xmlns:hp="http://schemas.haansoft.com/office/presentation/8.0" kumimoji="0" lang="en-US" altLang="ko-KR" sz="3999" b="1" i="0" u="none" strike="noStrike" kern="1200" cap="none" spc="0" normalizeH="0" baseline="0" mc:Ignorable="hp" hp:hslEmbossed="0">
              <a:pattFill prst="dkUpDiag">
                <a:fgClr>
                  <a:schemeClr val="bg2">
                    <a:lumMod val="25000"/>
                  </a:schemeClr>
                </a:fgClr>
                <a:bgClr>
                  <a:schemeClr val="bg1"/>
                </a:bgClr>
              </a:pattFill>
              <a:latin typeface="휴먼둥근헤드라인"/>
              <a:ea typeface="휴먼둥근헤드라인"/>
            </a:endParaRPr>
          </a:p>
        </p:txBody>
      </p:sp>
      <p:sp>
        <p:nvSpPr>
          <p:cNvPr id="16406" name="TextBox 19"/>
          <p:cNvSpPr txBox="1"/>
          <p:nvPr/>
        </p:nvSpPr>
        <p:spPr>
          <a:xfrm>
            <a:off x="1126940" y="316839"/>
            <a:ext cx="1895224" cy="44785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p>
            <a:pPr marL="0" indent="0" algn="l" defTabSz="394067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402" b="0" i="0" u="none" strike="noStrike" kern="1200" cap="none" spc="0" normalizeH="0" baseline="0" mc:Ignorable="hp" hp:hslEmbossed="0">
                <a:solidFill>
                  <a:srgbClr val="404040"/>
                </a:solidFill>
                <a:latin typeface="휴먼둥근헤드라인"/>
                <a:ea typeface="휴먼둥근헤드라인"/>
              </a:rPr>
              <a:t>서비스 구현</a:t>
            </a:r>
            <a:endParaRPr xmlns:mc="http://schemas.openxmlformats.org/markup-compatibility/2006" xmlns:hp="http://schemas.haansoft.com/office/presentation/8.0" kumimoji="1" lang="ko-KR" altLang="en-US" sz="2402" b="0" i="0" u="none" strike="noStrike" kern="1200" cap="none" spc="0" normalizeH="0" baseline="0" mc:Ignorable="hp" hp:hslEmbossed="0">
              <a:solidFill>
                <a:srgbClr val="404040"/>
              </a:solidFill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56804" y="155777"/>
            <a:ext cx="11735604" cy="640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799"/>
          </a:p>
        </p:txBody>
      </p:sp>
      <p:grpSp>
        <p:nvGrpSpPr>
          <p:cNvPr id="17418" name="Group 1"/>
          <p:cNvGrpSpPr/>
          <p:nvPr/>
        </p:nvGrpSpPr>
        <p:grpSpPr>
          <a:xfrm rot="0">
            <a:off x="675082" y="1879610"/>
            <a:ext cx="5635833" cy="2741666"/>
            <a:chOff x="674554" y="1877645"/>
            <a:chExt cx="5631430" cy="2739524"/>
          </a:xfrm>
        </p:grpSpPr>
        <p:pic>
          <p:nvPicPr>
            <p:cNvPr id="17419" name="그림 1741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698388" y="2331609"/>
              <a:ext cx="5607596" cy="22855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20" name="TextBox 17419"/>
            <p:cNvSpPr txBox="1"/>
            <p:nvPr/>
          </p:nvSpPr>
          <p:spPr>
            <a:xfrm>
              <a:off x="674554" y="1877645"/>
              <a:ext cx="863441" cy="369460"/>
            </a:xfrm>
            <a:prstGeom prst="rect">
              <a:avLst/>
            </a:prstGeom>
            <a:solidFill>
              <a:srgbClr val="d3d3eb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511" tIns="45756" rIns="91511" bIns="45756" anchor="t">
              <a:spAutoFit/>
            </a:bodyPr>
            <a:lstStyle/>
            <a:p>
              <a:pPr defTabSz="394067">
                <a:defRPr/>
              </a:pPr>
              <a:r>
                <a:rPr kumimoji="1" lang="ko-KR" altLang="en-US" sz="1801">
                  <a:solidFill>
                    <a:srgbClr val="000000">
                      <a:alpha val="100000"/>
                    </a:srgbClr>
                  </a:solidFill>
                </a:rPr>
                <a:t>main </a:t>
              </a:r>
              <a:endParaRPr kumimoji="1" lang="ko-KR" altLang="en-US" sz="1801">
                <a:solidFill>
                  <a:srgbClr val="000000">
                    <a:alpha val="100000"/>
                  </a:srgbClr>
                </a:solidFill>
              </a:endParaRPr>
            </a:p>
          </p:txBody>
        </p:sp>
      </p:grpSp>
      <p:pic>
        <p:nvPicPr>
          <p:cNvPr id="17424" name="그림 17423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7464113" y="1266478"/>
            <a:ext cx="4542965" cy="2986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4" name="TextBox 23"/>
          <p:cNvSpPr txBox="1"/>
          <p:nvPr/>
        </p:nvSpPr>
        <p:spPr>
          <a:xfrm>
            <a:off x="610945" y="1163890"/>
            <a:ext cx="503983" cy="523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799" b="1" mc:Ignorable="hp" hp:hslEmbossed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xmlns:mc="http://schemas.openxmlformats.org/markup-compatibility/2006" xmlns:hp="http://schemas.haansoft.com/office/presentation/8.0" lang="ko-KR" altLang="en-US" sz="2799" b="1" mc:Ignorable="hp" hp:hslEmbossed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14929" y="1176322"/>
            <a:ext cx="3143703" cy="46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94067">
              <a:lnSpc>
                <a:spcPct val="150000"/>
              </a:lnSpc>
              <a:defRPr/>
            </a:pPr>
            <a:r>
              <a:rPr lang="en-US" altLang="ko-KR" sz="1801" b="1">
                <a:solidFill>
                  <a:srgbClr val="3b3838">
                    <a:alpha val="100000"/>
                  </a:srgbClr>
                </a:solidFill>
              </a:rPr>
              <a:t>Yolov4 Labeling - </a:t>
            </a:r>
            <a:r>
              <a:rPr lang="ko-KR" altLang="en-US" sz="1801" b="1">
                <a:solidFill>
                  <a:srgbClr val="3b3838">
                    <a:alpha val="100000"/>
                  </a:srgbClr>
                </a:solidFill>
              </a:rPr>
              <a:t>음성데이터</a:t>
            </a:r>
            <a:endParaRPr lang="ko-KR" altLang="en-US" sz="1801" b="1">
              <a:solidFill>
                <a:srgbClr val="3b3838">
                  <a:alpha val="100000"/>
                </a:srgbClr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4281660" y="790689"/>
            <a:ext cx="771074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26" name=""/>
          <p:cNvGrpSpPr/>
          <p:nvPr/>
        </p:nvGrpSpPr>
        <p:grpSpPr>
          <a:xfrm rot="0">
            <a:off x="6642898" y="1771630"/>
            <a:ext cx="4349182" cy="4328792"/>
            <a:chOff x="6642898" y="1771630"/>
            <a:chExt cx="4349182" cy="4328792"/>
          </a:xfrm>
        </p:grpSpPr>
        <p:grpSp>
          <p:nvGrpSpPr>
            <p:cNvPr id="17421" name="Group 2"/>
            <p:cNvGrpSpPr/>
            <p:nvPr/>
          </p:nvGrpSpPr>
          <p:grpSpPr>
            <a:xfrm rot="0">
              <a:off x="6642898" y="1771630"/>
              <a:ext cx="4349182" cy="4104566"/>
              <a:chOff x="6637708" y="1769750"/>
              <a:chExt cx="4345784" cy="4101360"/>
            </a:xfrm>
          </p:grpSpPr>
          <p:pic>
            <p:nvPicPr>
              <p:cNvPr id="17422" name="그림 17421"/>
              <p:cNvPicPr>
                <a:picLocks noChangeAspect="1"/>
              </p:cNvPicPr>
              <p:nvPr/>
            </p:nvPicPr>
            <p:blipFill rotWithShape="1">
              <a:blip r:embed="rId4">
                <a:lum/>
              </a:blip>
              <a:stretch>
                <a:fillRect/>
              </a:stretch>
            </p:blipFill>
            <p:spPr>
              <a:xfrm>
                <a:off x="6674212" y="2217351"/>
                <a:ext cx="4309280" cy="365375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17423" name="TextBox 17422"/>
              <p:cNvSpPr txBox="1"/>
              <p:nvPr/>
            </p:nvSpPr>
            <p:spPr>
              <a:xfrm>
                <a:off x="6637708" y="1769750"/>
                <a:ext cx="1403085" cy="369460"/>
              </a:xfrm>
              <a:prstGeom prst="rect">
                <a:avLst/>
              </a:prstGeom>
              <a:solidFill>
                <a:srgbClr val="d3d3eb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511" tIns="45756" rIns="91511" bIns="45756" anchor="t">
                <a:spAutoFit/>
              </a:bodyPr>
              <a:lstStyle/>
              <a:p>
                <a:pPr defTabSz="394067">
                  <a:defRPr/>
                </a:pPr>
                <a:r>
                  <a:rPr kumimoji="1" lang="ko-KR" altLang="en-US" sz="1801">
                    <a:solidFill>
                      <a:srgbClr val="000000">
                        <a:alpha val="100000"/>
                      </a:srgbClr>
                    </a:solidFill>
                  </a:rPr>
                  <a:t>label - voice</a:t>
                </a:r>
                <a:endParaRPr kumimoji="1" lang="ko-KR" altLang="en-US" sz="1801">
                  <a:solidFill>
                    <a:srgbClr val="000000">
                      <a:alpha val="100000"/>
                    </a:srgbClr>
                  </a:solidFill>
                </a:endParaRPr>
              </a:p>
            </p:txBody>
          </p:sp>
        </p:grpSp>
        <p:pic>
          <p:nvPicPr>
            <p:cNvPr id="17425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996100" y="5950759"/>
              <a:ext cx="1964328" cy="149663"/>
            </a:xfrm>
            <a:prstGeom prst="rect">
              <a:avLst/>
            </a:prstGeom>
          </p:spPr>
        </p:pic>
      </p:grpSp>
      <p:sp>
        <p:nvSpPr>
          <p:cNvPr id="17427" name="TextBox 3"/>
          <p:cNvSpPr txBox="1">
            <a:spLocks noChangeArrowheads="1"/>
          </p:cNvSpPr>
          <p:nvPr/>
        </p:nvSpPr>
        <p:spPr>
          <a:xfrm>
            <a:off x="256803" y="198345"/>
            <a:ext cx="1555341" cy="6951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999" b="1" i="0" u="none" strike="noStrike" kern="1200" cap="none" spc="0" normalizeH="0" baseline="0" mc:Ignorable="hp" hp:hslEmbossed="0">
                <a:ln w="15875">
                  <a:solidFill>
                    <a:srgbClr val="000000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/>
                <a:ea typeface="휴먼둥근헤드라인"/>
              </a:rPr>
              <a:t>05</a:t>
            </a:r>
            <a:endParaRPr xmlns:mc="http://schemas.openxmlformats.org/markup-compatibility/2006" xmlns:hp="http://schemas.haansoft.com/office/presentation/8.0" kumimoji="0" lang="en-US" altLang="ko-KR" sz="3999" b="1" i="0" u="none" strike="noStrike" kern="1200" cap="none" spc="0" normalizeH="0" baseline="0" mc:Ignorable="hp" hp:hslEmbossed="0">
              <a:pattFill prst="dkUpDiag">
                <a:fgClr>
                  <a:schemeClr val="bg2">
                    <a:lumMod val="25000"/>
                  </a:schemeClr>
                </a:fgClr>
                <a:bgClr>
                  <a:schemeClr val="bg1"/>
                </a:bgClr>
              </a:pattFill>
              <a:latin typeface="휴먼둥근헤드라인"/>
              <a:ea typeface="휴먼둥근헤드라인"/>
            </a:endParaRPr>
          </a:p>
        </p:txBody>
      </p:sp>
      <p:sp>
        <p:nvSpPr>
          <p:cNvPr id="17428" name="TextBox 19"/>
          <p:cNvSpPr txBox="1"/>
          <p:nvPr/>
        </p:nvSpPr>
        <p:spPr>
          <a:xfrm>
            <a:off x="1126940" y="316839"/>
            <a:ext cx="1895224" cy="44785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p>
            <a:pPr marL="0" indent="0" algn="l" defTabSz="394067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402" b="0" i="0" u="none" strike="noStrike" kern="1200" cap="none" spc="0" normalizeH="0" baseline="0" mc:Ignorable="hp" hp:hslEmbossed="0">
                <a:solidFill>
                  <a:srgbClr val="404040"/>
                </a:solidFill>
                <a:latin typeface="휴먼둥근헤드라인"/>
                <a:ea typeface="휴먼둥근헤드라인"/>
              </a:rPr>
              <a:t>서비스 구현</a:t>
            </a:r>
            <a:endParaRPr xmlns:mc="http://schemas.openxmlformats.org/markup-compatibility/2006" xmlns:hp="http://schemas.haansoft.com/office/presentation/8.0" kumimoji="1" lang="ko-KR" altLang="en-US" sz="2402" b="0" i="0" u="none" strike="noStrike" kern="1200" cap="none" spc="0" normalizeH="0" baseline="0" mc:Ignorable="hp" hp:hslEmbossed="0">
              <a:solidFill>
                <a:srgbClr val="404040"/>
              </a:solidFill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6804" y="155777"/>
            <a:ext cx="11735604" cy="640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799"/>
          </a:p>
        </p:txBody>
      </p:sp>
      <p:grpSp>
        <p:nvGrpSpPr>
          <p:cNvPr id="18442" name="Group 1"/>
          <p:cNvGrpSpPr/>
          <p:nvPr/>
        </p:nvGrpSpPr>
        <p:grpSpPr>
          <a:xfrm rot="0">
            <a:off x="873669" y="1920947"/>
            <a:ext cx="5472215" cy="3016447"/>
            <a:chOff x="872986" y="1918950"/>
            <a:chExt cx="5467940" cy="3014090"/>
          </a:xfrm>
        </p:grpSpPr>
        <p:sp>
          <p:nvSpPr>
            <p:cNvPr id="18443" name="TextBox 18442"/>
            <p:cNvSpPr txBox="1"/>
            <p:nvPr/>
          </p:nvSpPr>
          <p:spPr>
            <a:xfrm>
              <a:off x="925342" y="1918950"/>
              <a:ext cx="2034827" cy="369460"/>
            </a:xfrm>
            <a:prstGeom prst="rect">
              <a:avLst/>
            </a:prstGeom>
            <a:solidFill>
              <a:srgbClr val="d3d3eb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511" tIns="45756" rIns="91511" bIns="45756" anchor="t">
              <a:spAutoFit/>
            </a:bodyPr>
            <a:lstStyle/>
            <a:p>
              <a:pPr defTabSz="394067">
                <a:defRPr/>
              </a:pPr>
              <a:r>
                <a:rPr kumimoji="1" lang="ko-KR" altLang="en-US" sz="1801">
                  <a:solidFill>
                    <a:srgbClr val="000000">
                      <a:alpha val="100000"/>
                    </a:srgbClr>
                  </a:solidFill>
                </a:rPr>
                <a:t>중복 출력 개선</a:t>
              </a:r>
              <a:endParaRPr kumimoji="1" lang="ko-KR" altLang="en-US" sz="1801">
                <a:solidFill>
                  <a:srgbClr val="000000">
                    <a:alpha val="100000"/>
                  </a:srgbClr>
                </a:solidFill>
              </a:endParaRPr>
            </a:p>
          </p:txBody>
        </p:sp>
        <p:pic>
          <p:nvPicPr>
            <p:cNvPr id="18444" name="그림 18443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872986" y="2350643"/>
              <a:ext cx="5467940" cy="258239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610945" y="1163890"/>
            <a:ext cx="503983" cy="523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799" b="1" mc:Ignorable="hp" hp:hslEmbossed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xmlns:mc="http://schemas.openxmlformats.org/markup-compatibility/2006" xmlns:hp="http://schemas.haansoft.com/office/presentation/8.0" lang="ko-KR" altLang="en-US" sz="2799" b="1" mc:Ignorable="hp" hp:hslEmbossed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4929" y="1176322"/>
            <a:ext cx="3143703" cy="46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94067">
              <a:lnSpc>
                <a:spcPct val="150000"/>
              </a:lnSpc>
              <a:defRPr/>
            </a:pPr>
            <a:r>
              <a:rPr lang="en-US" altLang="ko-KR" sz="1801" b="1">
                <a:solidFill>
                  <a:srgbClr val="3b3838">
                    <a:alpha val="100000"/>
                  </a:srgbClr>
                </a:solidFill>
              </a:rPr>
              <a:t>Yolov4 Labeling - </a:t>
            </a:r>
            <a:r>
              <a:rPr lang="ko-KR" altLang="en-US" sz="1801" b="1">
                <a:solidFill>
                  <a:srgbClr val="3b3838">
                    <a:alpha val="100000"/>
                  </a:srgbClr>
                </a:solidFill>
              </a:rPr>
              <a:t>음성데이터</a:t>
            </a:r>
            <a:endParaRPr lang="ko-KR" altLang="en-US" sz="1801" b="1">
              <a:solidFill>
                <a:srgbClr val="3b3838">
                  <a:alpha val="100000"/>
                </a:srgbClr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281660" y="790689"/>
            <a:ext cx="771074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45" name="TextBox 3"/>
          <p:cNvSpPr txBox="1">
            <a:spLocks noChangeArrowheads="1"/>
          </p:cNvSpPr>
          <p:nvPr/>
        </p:nvSpPr>
        <p:spPr>
          <a:xfrm>
            <a:off x="256803" y="198345"/>
            <a:ext cx="1555341" cy="6951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999" b="1" i="0" u="none" strike="noStrike" kern="1200" cap="none" spc="0" normalizeH="0" baseline="0" mc:Ignorable="hp" hp:hslEmbossed="0">
                <a:ln w="15875">
                  <a:solidFill>
                    <a:srgbClr val="000000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/>
                <a:ea typeface="휴먼둥근헤드라인"/>
              </a:rPr>
              <a:t>05</a:t>
            </a:r>
            <a:endParaRPr xmlns:mc="http://schemas.openxmlformats.org/markup-compatibility/2006" xmlns:hp="http://schemas.haansoft.com/office/presentation/8.0" kumimoji="0" lang="en-US" altLang="ko-KR" sz="3999" b="1" i="0" u="none" strike="noStrike" kern="1200" cap="none" spc="0" normalizeH="0" baseline="0" mc:Ignorable="hp" hp:hslEmbossed="0">
              <a:pattFill prst="dkUpDiag">
                <a:fgClr>
                  <a:schemeClr val="bg2">
                    <a:lumMod val="25000"/>
                  </a:schemeClr>
                </a:fgClr>
                <a:bgClr>
                  <a:schemeClr val="bg1"/>
                </a:bgClr>
              </a:pattFill>
              <a:latin typeface="휴먼둥근헤드라인"/>
              <a:ea typeface="휴먼둥근헤드라인"/>
            </a:endParaRPr>
          </a:p>
        </p:txBody>
      </p:sp>
      <p:sp>
        <p:nvSpPr>
          <p:cNvPr id="18446" name="TextBox 19"/>
          <p:cNvSpPr txBox="1"/>
          <p:nvPr/>
        </p:nvSpPr>
        <p:spPr>
          <a:xfrm>
            <a:off x="1126940" y="316839"/>
            <a:ext cx="1895224" cy="44785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p>
            <a:pPr marL="0" indent="0" algn="l" defTabSz="394067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402" b="0" i="0" u="none" strike="noStrike" kern="1200" cap="none" spc="0" normalizeH="0" baseline="0" mc:Ignorable="hp" hp:hslEmbossed="0">
                <a:solidFill>
                  <a:srgbClr val="404040"/>
                </a:solidFill>
                <a:latin typeface="휴먼둥근헤드라인"/>
                <a:ea typeface="휴먼둥근헤드라인"/>
              </a:rPr>
              <a:t>서비스 구현</a:t>
            </a:r>
            <a:endParaRPr xmlns:mc="http://schemas.openxmlformats.org/markup-compatibility/2006" xmlns:hp="http://schemas.haansoft.com/office/presentation/8.0" kumimoji="1" lang="ko-KR" altLang="en-US" sz="2402" b="0" i="0" u="none" strike="noStrike" kern="1200" cap="none" spc="0" normalizeH="0" baseline="0" mc:Ignorable="hp" hp:hslEmbossed="0">
              <a:solidFill>
                <a:srgbClr val="404040"/>
              </a:solidFill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6804" y="155777"/>
            <a:ext cx="11735604" cy="640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799"/>
          </a:p>
        </p:txBody>
      </p:sp>
      <p:pic>
        <p:nvPicPr>
          <p:cNvPr id="19466" name="욜로영상+음성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6310915" y="2311697"/>
            <a:ext cx="5184698" cy="2916399"/>
          </a:xfrm>
          <a:prstGeom prst="rect">
            <a:avLst/>
          </a:prstGeom>
        </p:spPr>
      </p:pic>
      <p:sp>
        <p:nvSpPr>
          <p:cNvPr id="19467" name="TextBox 19466"/>
          <p:cNvSpPr txBox="1"/>
          <p:nvPr/>
        </p:nvSpPr>
        <p:spPr>
          <a:xfrm>
            <a:off x="2026866" y="5663310"/>
            <a:ext cx="2031310" cy="3697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511" tIns="45756" rIns="91511" bIns="45756" anchor="t">
            <a:spAutoFit/>
          </a:bodyPr>
          <a:lstStyle/>
          <a:p>
            <a:pPr defTabSz="394067">
              <a:defRPr/>
            </a:pPr>
            <a:r>
              <a:rPr kumimoji="1" lang="ko-KR" altLang="en-US" sz="1801">
                <a:solidFill>
                  <a:srgbClr val="000000">
                    <a:alpha val="100000"/>
                  </a:srgbClr>
                </a:solidFill>
              </a:rPr>
              <a:t>Pycharm 실행 영상</a:t>
            </a:r>
            <a:endParaRPr kumimoji="1" lang="ko-KR" altLang="en-US" sz="1801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19468" name="TextBox 19467"/>
          <p:cNvSpPr txBox="1"/>
          <p:nvPr/>
        </p:nvSpPr>
        <p:spPr>
          <a:xfrm>
            <a:off x="8144000" y="5696660"/>
            <a:ext cx="1907781" cy="3697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511" tIns="45756" rIns="91511" bIns="45756" anchor="t">
            <a:spAutoFit/>
          </a:bodyPr>
          <a:lstStyle/>
          <a:p>
            <a:pPr defTabSz="394067">
              <a:defRPr/>
            </a:pPr>
            <a:r>
              <a:rPr kumimoji="1" lang="ko-KR" altLang="en-US" sz="1801">
                <a:solidFill>
                  <a:srgbClr val="000000">
                    <a:alpha val="100000"/>
                  </a:srgbClr>
                </a:solidFill>
              </a:rPr>
              <a:t>음성 서비스 영상</a:t>
            </a:r>
            <a:endParaRPr kumimoji="1" lang="ko-KR" altLang="en-US" sz="1801">
              <a:solidFill>
                <a:srgbClr val="000000">
                  <a:alpha val="100000"/>
                </a:srgbClr>
              </a:solidFill>
            </a:endParaRPr>
          </a:p>
        </p:txBody>
      </p:sp>
      <p:pic>
        <p:nvPicPr>
          <p:cNvPr id="19469" name="yolo_pycharm.mp4">
            <a:hlinkClick r:id="" action="ppaction://media"/>
          </p:cNvPr>
          <p:cNvPicPr>
            <a:picLocks noRot="1"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link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417787" y="2200477"/>
            <a:ext cx="5677114" cy="30657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0945" y="1163890"/>
            <a:ext cx="503983" cy="523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799" b="1" mc:Ignorable="hp" hp:hslEmbossed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xmlns:mc="http://schemas.openxmlformats.org/markup-compatibility/2006" xmlns:hp="http://schemas.haansoft.com/office/presentation/8.0" lang="ko-KR" altLang="en-US" sz="2799" b="1" mc:Ignorable="hp" hp:hslEmbossed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4929" y="1176322"/>
            <a:ext cx="1200651" cy="46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94067">
              <a:lnSpc>
                <a:spcPct val="150000"/>
              </a:lnSpc>
              <a:defRPr/>
            </a:pPr>
            <a:r>
              <a:rPr lang="ko-KR" altLang="en-US" sz="1801" b="1">
                <a:solidFill>
                  <a:srgbClr val="3b3838">
                    <a:alpha val="100000"/>
                  </a:srgbClr>
                </a:solidFill>
              </a:rPr>
              <a:t>결과 영상</a:t>
            </a:r>
            <a:endParaRPr lang="ko-KR" altLang="en-US" sz="1801" b="1">
              <a:solidFill>
                <a:srgbClr val="3b3838">
                  <a:alpha val="100000"/>
                </a:srgbClr>
              </a:solidFill>
            </a:endParaRPr>
          </a:p>
        </p:txBody>
      </p:sp>
      <p:sp>
        <p:nvSpPr>
          <p:cNvPr id="17" name="TextBox 3"/>
          <p:cNvSpPr txBox="1">
            <a:spLocks noChangeArrowheads="1"/>
          </p:cNvSpPr>
          <p:nvPr/>
        </p:nvSpPr>
        <p:spPr>
          <a:xfrm>
            <a:off x="256804" y="198345"/>
            <a:ext cx="1915328" cy="6951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lvl="0">
              <a:defRPr/>
            </a:pPr>
            <a:r>
              <a:rPr lang="en-US" altLang="ko-KR" sz="3999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/>
                <a:ea typeface="휴먼둥근헤드라인"/>
              </a:rPr>
              <a:t>06</a:t>
            </a:r>
            <a:endParaRPr lang="en-US" altLang="ko-KR" sz="3999" b="1">
              <a:solidFill>
                <a:srgbClr val="445569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26940" y="316839"/>
            <a:ext cx="1583863" cy="4462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결과 영상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휴먼둥근헤드라인"/>
              <a:ea typeface="휴먼둥근헤드라인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281660" y="790689"/>
            <a:ext cx="771074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4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4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0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194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94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94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466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94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94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94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469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9466"/>
                </p:tgtEl>
              </p:cMediaNode>
            </p:video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9469"/>
                </p:tgtEl>
              </p:cMediaNode>
            </p:video>
          </p:childTnLst>
        </p:cTn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56804" y="155777"/>
            <a:ext cx="11735604" cy="640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799"/>
          </a:p>
        </p:txBody>
      </p:sp>
      <p:sp>
        <p:nvSpPr>
          <p:cNvPr id="20488" name="TextBox 20487"/>
          <p:cNvSpPr txBox="1"/>
          <p:nvPr/>
        </p:nvSpPr>
        <p:spPr>
          <a:xfrm>
            <a:off x="357400" y="1214080"/>
            <a:ext cx="11030177" cy="45299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11" tIns="45756" rIns="91511" bIns="45756" anchor="t">
            <a:spAutoFit/>
          </a:bodyPr>
          <a:lstStyle/>
          <a:p>
            <a:pPr defTabSz="394067">
              <a:defRPr/>
            </a:pPr>
            <a:r>
              <a:rPr kumimoji="1" lang="ko-KR" altLang="en-US" sz="1801">
                <a:solidFill>
                  <a:srgbClr val="000000">
                    <a:alpha val="100000"/>
                  </a:srgbClr>
                </a:solidFill>
              </a:rPr>
              <a:t>[1]  S.W. Jeon, D.S. Kim, “YOLO-based lane detection system”, </a:t>
            </a:r>
            <a:r>
              <a:rPr lang="ko-KR" altLang="en-US" sz="1801" i="1">
                <a:solidFill>
                  <a:srgbClr val="000000">
                    <a:alpha val="100000"/>
                  </a:srgbClr>
                </a:solidFill>
              </a:rPr>
              <a:t>Journal of the Korea Institute of Information and </a:t>
            </a:r>
            <a:endParaRPr lang="ko-KR" altLang="en-US" sz="1801" i="1">
              <a:solidFill>
                <a:srgbClr val="000000">
                  <a:alpha val="100000"/>
                </a:srgbClr>
              </a:solidFill>
            </a:endParaRPr>
          </a:p>
          <a:p>
            <a:pPr defTabSz="394067">
              <a:defRPr/>
            </a:pPr>
            <a:r>
              <a:rPr lang="ko-KR" altLang="en-US" sz="1801" i="1">
                <a:solidFill>
                  <a:srgbClr val="000000">
                    <a:alpha val="100000"/>
                  </a:srgbClr>
                </a:solidFill>
              </a:rPr>
              <a:t>Communication Engineering</a:t>
            </a:r>
            <a:r>
              <a:rPr kumimoji="1" lang="ko-KR" altLang="en-US" sz="1801">
                <a:solidFill>
                  <a:srgbClr val="000000">
                    <a:alpha val="100000"/>
                  </a:srgbClr>
                </a:solidFill>
              </a:rPr>
              <a:t>, Vol. 25, No. 3, pp. 464-470, Mar. 2021.</a:t>
            </a:r>
            <a:endParaRPr kumimoji="1" lang="ko-KR" altLang="en-US" sz="1801">
              <a:solidFill>
                <a:srgbClr val="000000">
                  <a:alpha val="100000"/>
                </a:srgbClr>
              </a:solidFill>
            </a:endParaRPr>
          </a:p>
          <a:p>
            <a:pPr defTabSz="394067">
              <a:defRPr/>
            </a:pPr>
            <a:endParaRPr kumimoji="1" lang="ko-KR" altLang="en-US" sz="1801">
              <a:solidFill>
                <a:srgbClr val="000000">
                  <a:alpha val="100000"/>
                </a:srgbClr>
              </a:solidFill>
            </a:endParaRPr>
          </a:p>
          <a:p>
            <a:pPr defTabSz="394067">
              <a:defRPr/>
            </a:pPr>
            <a:r>
              <a:rPr kumimoji="1" lang="ko-KR" altLang="en-US" sz="1801">
                <a:solidFill>
                  <a:srgbClr val="000000">
                    <a:alpha val="100000"/>
                  </a:srgbClr>
                </a:solidFill>
              </a:rPr>
              <a:t>[2] DelftStack, 「Python을 사용하여 MP3 파일 재생」,</a:t>
            </a:r>
            <a:endParaRPr kumimoji="1" lang="ko-KR" altLang="en-US" sz="1801">
              <a:solidFill>
                <a:srgbClr val="000000">
                  <a:alpha val="100000"/>
                </a:srgbClr>
              </a:solidFill>
            </a:endParaRPr>
          </a:p>
          <a:p>
            <a:pPr defTabSz="394067">
              <a:defRPr/>
            </a:pPr>
            <a:r>
              <a:rPr kumimoji="1" lang="ko-KR" altLang="en-US" sz="1801">
                <a:solidFill>
                  <a:srgbClr val="000000">
                    <a:alpha val="100000"/>
                  </a:srgbClr>
                </a:solidFill>
              </a:rPr>
              <a:t>https://www.delftstack.com/ko/howto/python/python-play-mp3/, 2022.1.20검색</a:t>
            </a:r>
            <a:endParaRPr kumimoji="1" lang="ko-KR" altLang="en-US" sz="1801">
              <a:solidFill>
                <a:srgbClr val="000000">
                  <a:alpha val="100000"/>
                </a:srgbClr>
              </a:solidFill>
            </a:endParaRPr>
          </a:p>
          <a:p>
            <a:pPr defTabSz="394067">
              <a:defRPr/>
            </a:pPr>
            <a:endParaRPr kumimoji="1" lang="ko-KR" altLang="en-US" sz="1801">
              <a:solidFill>
                <a:srgbClr val="000000">
                  <a:alpha val="100000"/>
                </a:srgbClr>
              </a:solidFill>
            </a:endParaRPr>
          </a:p>
          <a:p>
            <a:pPr defTabSz="394067">
              <a:defRPr/>
            </a:pPr>
            <a:r>
              <a:rPr kumimoji="1" lang="ko-KR" altLang="en-US" sz="1801">
                <a:solidFill>
                  <a:srgbClr val="000000">
                    <a:alpha val="100000"/>
                  </a:srgbClr>
                </a:solidFill>
              </a:rPr>
              <a:t>[3] JunHa Song, 「【Python-Module】 YOLO 수행하기 - OpenCV DNN 모듈」, https://junha1125.github.io/blog/artificial-intelligence/2020-08-19-YOLO_OpenCV_DNN/,  2022.1.23검색</a:t>
            </a:r>
            <a:endParaRPr kumimoji="1" lang="ko-KR" altLang="en-US" sz="1801">
              <a:solidFill>
                <a:srgbClr val="000000">
                  <a:alpha val="100000"/>
                </a:srgbClr>
              </a:solidFill>
            </a:endParaRPr>
          </a:p>
          <a:p>
            <a:pPr defTabSz="394067">
              <a:defRPr/>
            </a:pPr>
            <a:endParaRPr kumimoji="1" lang="ko-KR" altLang="en-US" sz="1801">
              <a:solidFill>
                <a:srgbClr val="000000">
                  <a:alpha val="100000"/>
                </a:srgbClr>
              </a:solidFill>
            </a:endParaRPr>
          </a:p>
          <a:p>
            <a:pPr defTabSz="394067">
              <a:defRPr/>
            </a:pPr>
            <a:r>
              <a:rPr kumimoji="1" lang="ko-KR" altLang="en-US" sz="1801">
                <a:solidFill>
                  <a:srgbClr val="000000">
                    <a:alpha val="100000"/>
                  </a:srgbClr>
                </a:solidFill>
              </a:rPr>
              <a:t>[4] topherpedersen, 「How to Play Music in Python without Blocking the Main Thread」,</a:t>
            </a:r>
            <a:endParaRPr kumimoji="1" lang="ko-KR" altLang="en-US" sz="1801">
              <a:solidFill>
                <a:srgbClr val="000000">
                  <a:alpha val="100000"/>
                </a:srgbClr>
              </a:solidFill>
            </a:endParaRPr>
          </a:p>
          <a:p>
            <a:pPr defTabSz="394067">
              <a:defRPr/>
            </a:pPr>
            <a:r>
              <a:rPr kumimoji="1" lang="ko-KR" altLang="en-US" sz="1801">
                <a:solidFill>
                  <a:srgbClr val="000000">
                    <a:alpha val="100000"/>
                  </a:srgbClr>
                </a:solidFill>
              </a:rPr>
              <a:t>https://topherpedersen.blog/2019/06/13/how-to-play-music-in-python-without-blocking-the-main-thread/,   2022.1.23검색</a:t>
            </a:r>
            <a:endParaRPr kumimoji="1" lang="ko-KR" altLang="en-US" sz="1801">
              <a:solidFill>
                <a:srgbClr val="000000">
                  <a:alpha val="100000"/>
                </a:srgbClr>
              </a:solidFill>
            </a:endParaRPr>
          </a:p>
          <a:p>
            <a:pPr defTabSz="394067">
              <a:defRPr/>
            </a:pPr>
            <a:endParaRPr kumimoji="1" lang="ko-KR" altLang="en-US" sz="1801">
              <a:solidFill>
                <a:srgbClr val="000000">
                  <a:alpha val="100000"/>
                </a:srgbClr>
              </a:solidFill>
            </a:endParaRPr>
          </a:p>
          <a:p>
            <a:pPr defTabSz="394067">
              <a:defRPr/>
            </a:pPr>
            <a:endParaRPr kumimoji="1" lang="ko-KR" altLang="en-US" sz="1801">
              <a:solidFill>
                <a:srgbClr val="000000">
                  <a:alpha val="100000"/>
                </a:srgbClr>
              </a:solidFill>
            </a:endParaRPr>
          </a:p>
          <a:p>
            <a:pPr defTabSz="394067">
              <a:defRPr/>
            </a:pPr>
            <a:endParaRPr kumimoji="1" lang="ko-KR" altLang="en-US" sz="1801">
              <a:solidFill>
                <a:srgbClr val="000000">
                  <a:alpha val="100000"/>
                </a:srgbClr>
              </a:solidFill>
            </a:endParaRPr>
          </a:p>
          <a:p>
            <a:pPr defTabSz="394067">
              <a:defRPr/>
            </a:pPr>
            <a:endParaRPr kumimoji="1" lang="ko-KR" altLang="en-US" sz="1801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>
          <a:xfrm>
            <a:off x="256804" y="198345"/>
            <a:ext cx="1915328" cy="6951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lvl="0">
              <a:defRPr/>
            </a:pPr>
            <a:r>
              <a:rPr lang="en-US" altLang="ko-KR" sz="3999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/>
                <a:ea typeface="휴먼둥근헤드라인"/>
              </a:rPr>
              <a:t>07</a:t>
            </a:r>
            <a:r>
              <a:rPr lang="en-US" altLang="ko-KR" sz="3999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  <a:endParaRPr lang="en-US" altLang="ko-KR" sz="3999" b="1">
              <a:solidFill>
                <a:srgbClr val="445569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6940" y="316838"/>
            <a:ext cx="1431475" cy="452781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참고문헌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휴먼둥근헤드라인"/>
              <a:ea typeface="휴먼둥근헤드라인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81660" y="790689"/>
            <a:ext cx="771074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978AB2C-9340-44CE-A85F-73C12B3DA2FE}"/>
              </a:ext>
            </a:extLst>
          </p:cNvPr>
          <p:cNvSpPr txBox="1"/>
          <p:nvPr/>
        </p:nvSpPr>
        <p:spPr>
          <a:xfrm>
            <a:off x="4025770" y="2708920"/>
            <a:ext cx="4140460" cy="129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0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507699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5555940" y="90010"/>
            <a:ext cx="3961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1" y="0"/>
            <a:ext cx="5555939" cy="6858000"/>
          </a:xfrm>
          <a:prstGeom prst="rect">
            <a:avLst/>
          </a:prstGeom>
          <a:blipFill rotWithShape="1"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목차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8198" name=""/>
          <p:cNvSpPr txBox="1"/>
          <p:nvPr/>
        </p:nvSpPr>
        <p:spPr>
          <a:xfrm>
            <a:off x="5951984" y="332656"/>
            <a:ext cx="6096000" cy="6192688"/>
          </a:xfrm>
          <a:prstGeom prst="rect">
            <a:avLst/>
          </a:prstGeom>
        </p:spPr>
        <p:txBody>
          <a:bodyPr wrap="square">
            <a:normAutofit/>
          </a:bodyPr>
          <a:p>
            <a:pPr eaLnBrk="1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eaLnBrk="1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01. </a:t>
            </a:r>
            <a:r>
              <a:rPr lang="ko-KR" altLang="en-US" sz="2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프로젝트 개요</a:t>
            </a:r>
            <a:endParaRPr lang="ko-KR" altLang="en-US" sz="24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eaLnBrk="1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eaLnBrk="1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eaLnBrk="1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02. </a:t>
            </a:r>
            <a:r>
              <a:rPr lang="ko-KR" altLang="en-US" sz="2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프로젝트 수행 절차 및 방법</a:t>
            </a:r>
            <a:endParaRPr lang="ko-KR" altLang="en-US" sz="24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eaLnBrk="1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eaLnBrk="1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eaLnBrk="1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03. </a:t>
            </a:r>
            <a:r>
              <a:rPr lang="ko-KR" altLang="en-US" sz="2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음성 서비스 알고리즘</a:t>
            </a:r>
            <a:endParaRPr lang="ko-KR" altLang="en-US" sz="24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eaLnBrk="1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>
              <a:lnSpc>
                <a:spcPct val="80000"/>
              </a:lnSpc>
              <a:defRPr/>
            </a:pPr>
            <a:endParaRPr lang="en-US" altLang="ko-KR" sz="2400" b="1">
              <a:latin typeface="맑은 고딕"/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ko-KR" sz="2400" b="1">
                <a:latin typeface="맑은 고딕"/>
              </a:rPr>
              <a:t>04.</a:t>
            </a:r>
            <a:r>
              <a:rPr lang="ko-KR" altLang="en-US" sz="2400" b="1">
                <a:latin typeface="맑은 고딕"/>
              </a:rPr>
              <a:t> 데이터  수집</a:t>
            </a:r>
            <a:endParaRPr lang="ko-KR" altLang="en-US" sz="2400" b="1">
              <a:latin typeface="맑은 고딕"/>
            </a:endParaRPr>
          </a:p>
          <a:p>
            <a:pPr>
              <a:lnSpc>
                <a:spcPct val="80000"/>
              </a:lnSpc>
              <a:defRPr/>
            </a:pPr>
            <a:endParaRPr lang="ko-KR" altLang="en-US" sz="2400" b="1">
              <a:latin typeface="맑은 고딕"/>
            </a:endParaRPr>
          </a:p>
          <a:p>
            <a:pPr>
              <a:lnSpc>
                <a:spcPct val="80000"/>
              </a:lnSpc>
              <a:defRPr/>
            </a:pPr>
            <a:endParaRPr lang="en-US" altLang="ko-KR" sz="2400" b="1">
              <a:latin typeface="맑은 고딕"/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ko-KR" sz="2400" b="1">
                <a:latin typeface="맑은 고딕"/>
              </a:rPr>
              <a:t>05.</a:t>
            </a:r>
            <a:r>
              <a:rPr lang="ko-KR" altLang="en-US" sz="2400" b="1">
                <a:latin typeface="맑은 고딕"/>
              </a:rPr>
              <a:t> 서비스 구현</a:t>
            </a:r>
            <a:endParaRPr lang="ko-KR" altLang="en-US" sz="2400" b="1">
              <a:latin typeface="맑은 고딕"/>
            </a:endParaRPr>
          </a:p>
          <a:p>
            <a:pPr>
              <a:lnSpc>
                <a:spcPct val="80000"/>
              </a:lnSpc>
              <a:defRPr/>
            </a:pPr>
            <a:endParaRPr lang="ko-KR" altLang="en-US" sz="2400" b="1">
              <a:latin typeface="맑은 고딕"/>
            </a:endParaRPr>
          </a:p>
          <a:p>
            <a:pPr>
              <a:lnSpc>
                <a:spcPct val="80000"/>
              </a:lnSpc>
              <a:defRPr/>
            </a:pPr>
            <a:endParaRPr lang="en-US" altLang="ko-KR" sz="2400" b="1">
              <a:latin typeface="맑은 고딕"/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ko-KR" sz="2400" b="1">
                <a:latin typeface="맑은 고딕"/>
              </a:rPr>
              <a:t>06.</a:t>
            </a:r>
            <a:r>
              <a:rPr lang="ko-KR" altLang="en-US" sz="2400" b="1">
                <a:latin typeface="맑은 고딕"/>
              </a:rPr>
              <a:t> 결과 영상</a:t>
            </a:r>
            <a:endParaRPr lang="ko-KR" altLang="en-US" sz="2400" b="1">
              <a:latin typeface="맑은 고딕"/>
            </a:endParaRPr>
          </a:p>
          <a:p>
            <a:pPr>
              <a:lnSpc>
                <a:spcPct val="80000"/>
              </a:lnSpc>
              <a:defRPr/>
            </a:pPr>
            <a:endParaRPr lang="ko-KR" altLang="en-US" sz="2400" b="1">
              <a:latin typeface="맑은 고딕"/>
            </a:endParaRPr>
          </a:p>
          <a:p>
            <a:pPr>
              <a:lnSpc>
                <a:spcPct val="80000"/>
              </a:lnSpc>
              <a:defRPr/>
            </a:pPr>
            <a:endParaRPr lang="ko-KR" altLang="en-US" sz="2400" b="1">
              <a:latin typeface="맑은 고딕"/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ko-KR" sz="2400" b="1">
                <a:latin typeface="맑은 고딕"/>
              </a:rPr>
              <a:t>07.</a:t>
            </a:r>
            <a:r>
              <a:rPr lang="ko-KR" altLang="en-US" sz="2400" b="1">
                <a:latin typeface="맑은 고딕"/>
              </a:rPr>
              <a:t> 참고문헌</a:t>
            </a:r>
            <a:endParaRPr lang="ko-KR" altLang="en-US" sz="2400" b="1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28198" y="225108"/>
            <a:ext cx="11735604" cy="640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799"/>
          </a:p>
        </p:txBody>
      </p:sp>
      <p:sp>
        <p:nvSpPr>
          <p:cNvPr id="5" name="직사각형 4"/>
          <p:cNvSpPr/>
          <p:nvPr/>
        </p:nvSpPr>
        <p:spPr>
          <a:xfrm>
            <a:off x="1272163" y="1692496"/>
            <a:ext cx="5039521" cy="601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979" indent="-285979">
              <a:buFontTx/>
              <a:buChar char="-"/>
              <a:defRPr/>
            </a:pPr>
            <a:r>
              <a:rPr lang="ko-KR" altLang="en-US" sz="1751">
                <a:solidFill>
                  <a:schemeClr val="bg2">
                    <a:lumMod val="25000"/>
                  </a:schemeClr>
                </a:solidFill>
                <a:latin typeface="맑은 고딕"/>
              </a:rPr>
              <a:t>프로젝트 주제</a:t>
            </a:r>
            <a:endParaRPr lang="ko-KR" altLang="en-US" sz="1751">
              <a:solidFill>
                <a:schemeClr val="bg2">
                  <a:lumMod val="25000"/>
                </a:schemeClr>
              </a:solidFill>
              <a:latin typeface="맑은 고딕"/>
            </a:endParaRPr>
          </a:p>
          <a:p>
            <a:pPr marL="781575" lvl="1" indent="-324009">
              <a:buFont typeface="Arial"/>
              <a:buChar char="•"/>
              <a:defRPr/>
            </a:pPr>
            <a:r>
              <a:rPr lang="ko-KR" altLang="en-US" sz="1601">
                <a:solidFill>
                  <a:schemeClr val="bg2">
                    <a:lumMod val="25000"/>
                  </a:schemeClr>
                </a:solidFill>
                <a:latin typeface="맑은 고딕"/>
              </a:rPr>
              <a:t>표지판인식을 통한 음성알림 서비스</a:t>
            </a:r>
            <a:endParaRPr lang="ko-KR" altLang="en-US" sz="1601">
              <a:solidFill>
                <a:schemeClr val="bg2">
                  <a:lumMod val="25000"/>
                </a:schemeClr>
              </a:solidFill>
              <a:latin typeface="맑은 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2160" y="2554958"/>
            <a:ext cx="9972411" cy="605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979" indent="-285979">
              <a:buFontTx/>
              <a:buChar char="-"/>
              <a:defRPr/>
            </a:pPr>
            <a:r>
              <a:rPr lang="ko-KR" altLang="en-US" sz="1751">
                <a:solidFill>
                  <a:schemeClr val="bg2">
                    <a:lumMod val="25000"/>
                  </a:schemeClr>
                </a:solidFill>
                <a:latin typeface="맑은 고딕"/>
              </a:rPr>
              <a:t>프로젝트 개요</a:t>
            </a:r>
            <a:endParaRPr lang="ko-KR" altLang="en-US" sz="1751">
              <a:solidFill>
                <a:schemeClr val="bg2">
                  <a:lumMod val="25000"/>
                </a:schemeClr>
              </a:solidFill>
              <a:latin typeface="맑은 고딕"/>
            </a:endParaRPr>
          </a:p>
          <a:p>
            <a:pPr marL="743544" lvl="1" indent="-285979">
              <a:buFont typeface="Arial"/>
              <a:buChar char="•"/>
              <a:defRPr/>
            </a:pPr>
            <a:r>
              <a:rPr lang="ko-KR" altLang="en-US" sz="1601">
                <a:solidFill>
                  <a:schemeClr val="bg2">
                    <a:lumMod val="25000"/>
                  </a:schemeClr>
                </a:solidFill>
                <a:latin typeface="맑은 고딕"/>
              </a:rPr>
              <a:t>표지판 인식 </a:t>
            </a:r>
            <a:r>
              <a:rPr lang="en-US" altLang="ko-KR" sz="1601">
                <a:solidFill>
                  <a:schemeClr val="bg2">
                    <a:lumMod val="25000"/>
                  </a:schemeClr>
                </a:solidFill>
                <a:latin typeface="맑은 고딕"/>
              </a:rPr>
              <a:t>labeling</a:t>
            </a:r>
            <a:r>
              <a:rPr lang="ko-KR" altLang="en-US" sz="1601">
                <a:solidFill>
                  <a:schemeClr val="bg2">
                    <a:lumMod val="25000"/>
                  </a:schemeClr>
                </a:solidFill>
                <a:latin typeface="맑은 고딕"/>
              </a:rPr>
              <a:t> 데이터를 기반한 표지판 및 신호 음성 출력 서비스</a:t>
            </a:r>
            <a:endParaRPr lang="ko-KR" altLang="en-US" sz="1601">
              <a:solidFill>
                <a:schemeClr val="bg2">
                  <a:lumMod val="25000"/>
                </a:schemeClr>
              </a:solidFill>
              <a:latin typeface="맑은 고딕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07468" y="3360660"/>
            <a:ext cx="5039521" cy="1085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979" indent="-285979">
              <a:buFontTx/>
              <a:buChar char="-"/>
              <a:defRPr/>
            </a:pPr>
            <a:r>
              <a:rPr lang="ko-KR" altLang="en-US" sz="1751">
                <a:solidFill>
                  <a:schemeClr val="bg2">
                    <a:lumMod val="25000"/>
                  </a:schemeClr>
                </a:solidFill>
                <a:latin typeface="맑은 고딕"/>
              </a:rPr>
              <a:t>프로젝트 개발 환경</a:t>
            </a:r>
            <a:endParaRPr lang="ko-KR" altLang="en-US" sz="1751">
              <a:solidFill>
                <a:schemeClr val="bg2">
                  <a:lumMod val="25000"/>
                </a:schemeClr>
              </a:solidFill>
              <a:latin typeface="맑은 고딕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함초롬바탕"/>
              </a:rPr>
              <a:t>OpenCV : V4.5.4</a:t>
            </a:r>
            <a:endParaRPr lang="en-US" altLang="ko-KR" sz="160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함초롬바탕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함초롬바탕"/>
              </a:rPr>
              <a:t>Python : V3.8.10</a:t>
            </a:r>
            <a:endParaRPr lang="en-US" altLang="ko-KR" sz="160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함초롬바탕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함초롬바탕"/>
              </a:rPr>
              <a:t>YOLOv4</a:t>
            </a:r>
            <a:endParaRPr lang="en-US" altLang="ko-KR" sz="160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함초롬바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56589" y="4617132"/>
            <a:ext cx="8079771" cy="608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979" indent="-285979">
              <a:buFontTx/>
              <a:buChar char="-"/>
              <a:defRPr/>
            </a:pPr>
            <a:r>
              <a:rPr lang="ko-KR" altLang="en-US" sz="1751">
                <a:solidFill>
                  <a:schemeClr val="bg2">
                    <a:lumMod val="25000"/>
                  </a:schemeClr>
                </a:solidFill>
                <a:latin typeface="맑은 고딕"/>
              </a:rPr>
              <a:t>프로젝트 구조</a:t>
            </a:r>
            <a:endParaRPr lang="ko-KR" altLang="en-US" sz="1751">
              <a:solidFill>
                <a:schemeClr val="bg2">
                  <a:lumMod val="25000"/>
                </a:schemeClr>
              </a:solidFill>
              <a:latin typeface="맑은 고딕"/>
            </a:endParaRPr>
          </a:p>
          <a:p>
            <a:pPr marL="740464" lvl="1" indent="-284427" defTabSz="394067">
              <a:buClr>
                <a:srgbClr val="3b3838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kumimoji="1" lang="ko-KR" altLang="en-US" sz="1601">
                <a:solidFill>
                  <a:srgbClr val="3b3838">
                    <a:alpha val="100000"/>
                  </a:srgbClr>
                </a:solidFill>
                <a:latin typeface="맑은 고딕"/>
              </a:rPr>
              <a:t>영상 취득- 데이터 라벨링- yolo weight 생성 및 적용 - 서비스 구현 </a:t>
            </a:r>
            <a:endParaRPr lang="en-US" altLang="ko-KR" sz="1601">
              <a:solidFill>
                <a:schemeClr val="bg2">
                  <a:lumMod val="25000"/>
                </a:schemeClr>
              </a:solidFill>
              <a:latin typeface="맑은 고딕"/>
            </a:endParaRPr>
          </a:p>
        </p:txBody>
      </p:sp>
      <p:sp>
        <p:nvSpPr>
          <p:cNvPr id="16" name="직사각형 9"/>
          <p:cNvSpPr/>
          <p:nvPr/>
        </p:nvSpPr>
        <p:spPr>
          <a:xfrm>
            <a:off x="1272161" y="5454187"/>
            <a:ext cx="5039521" cy="855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51">
                <a:solidFill>
                  <a:srgbClr val="3b3838"/>
                </a:solidFill>
                <a:latin typeface="맑은 고딕"/>
              </a:rPr>
              <a:t>-</a:t>
            </a:r>
            <a:r>
              <a:rPr lang="ko-KR" altLang="en-US" sz="1751">
                <a:solidFill>
                  <a:srgbClr val="3b3838"/>
                </a:solidFill>
                <a:latin typeface="맑은 고딕"/>
              </a:rPr>
              <a:t>     기대효과</a:t>
            </a:r>
            <a:endParaRPr lang="ko-KR" altLang="en-US" sz="1751">
              <a:solidFill>
                <a:srgbClr val="3b3838"/>
              </a:solidFill>
              <a:latin typeface="맑은 고딕"/>
            </a:endParaRPr>
          </a:p>
          <a:p>
            <a:pPr marL="743544" lvl="1" indent="-285979">
              <a:buFont typeface="Arial"/>
              <a:buChar char="•"/>
              <a:defRPr/>
            </a:pPr>
            <a:r>
              <a:rPr lang="ko-KR" altLang="en-US" sz="1601">
                <a:solidFill>
                  <a:srgbClr val="3b3838"/>
                </a:solidFill>
                <a:latin typeface="맑은 고딕"/>
              </a:rPr>
              <a:t>시각장애 및 교통 약자 대상 주행 상태 알림</a:t>
            </a:r>
            <a:endParaRPr lang="ko-KR" altLang="en-US" sz="1601">
              <a:solidFill>
                <a:srgbClr val="3b3838"/>
              </a:solidFill>
              <a:latin typeface="맑은 고딕"/>
            </a:endParaRPr>
          </a:p>
          <a:p>
            <a:pPr marL="743544" lvl="1" indent="-285979">
              <a:buFont typeface="Arial"/>
              <a:buChar char="•"/>
              <a:defRPr/>
            </a:pPr>
            <a:r>
              <a:rPr lang="ko-KR" altLang="en-US" sz="1601">
                <a:solidFill>
                  <a:srgbClr val="3b3838"/>
                </a:solidFill>
                <a:latin typeface="맑은 고딕"/>
              </a:rPr>
              <a:t>현재 인식상태 청각적 피드백</a:t>
            </a:r>
            <a:r>
              <a:rPr lang="en-US" altLang="ko-KR" sz="1601">
                <a:solidFill>
                  <a:srgbClr val="3b3838"/>
                </a:solidFill>
                <a:latin typeface="맑은 고딕"/>
              </a:rPr>
              <a:t>(</a:t>
            </a:r>
            <a:r>
              <a:rPr lang="ko-KR" altLang="en-US" sz="1601">
                <a:solidFill>
                  <a:srgbClr val="3b3838"/>
                </a:solidFill>
                <a:latin typeface="맑은 고딕"/>
              </a:rPr>
              <a:t> 탑승자 안심</a:t>
            </a:r>
            <a:r>
              <a:rPr lang="en-US" altLang="ko-KR" sz="1601">
                <a:solidFill>
                  <a:srgbClr val="3b3838"/>
                </a:solidFill>
                <a:latin typeface="맑은 고딕"/>
              </a:rPr>
              <a:t>)</a:t>
            </a:r>
            <a:r>
              <a:rPr lang="ko-KR" altLang="en-US" sz="1601">
                <a:solidFill>
                  <a:srgbClr val="3b3838"/>
                </a:solidFill>
                <a:latin typeface="맑은 고딕"/>
              </a:rPr>
              <a:t> </a:t>
            </a:r>
            <a:endParaRPr lang="ko-KR" altLang="en-US" sz="1601">
              <a:solidFill>
                <a:srgbClr val="3b3838"/>
              </a:solidFill>
              <a:latin typeface="맑은 고딕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281660" y="790689"/>
            <a:ext cx="771074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26584" y="317772"/>
            <a:ext cx="2185357" cy="4620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511" tIns="45756" rIns="91511" bIns="45756" anchor="t">
            <a:spAutoFit/>
          </a:bodyPr>
          <a:lstStyle/>
          <a:p>
            <a:pPr defTabSz="394067">
              <a:defRPr/>
            </a:pPr>
            <a:r>
              <a:rPr kumimoji="1" lang="ko-KR" altLang="en-US" sz="2402">
                <a:solidFill>
                  <a:srgbClr val="404040">
                    <a:alpha val="100000"/>
                  </a:srgbClr>
                </a:solidFill>
                <a:latin typeface="휴먼둥근헤드라인"/>
                <a:ea typeface="휴먼둥근헤드라인"/>
              </a:rPr>
              <a:t>프로젝트 개요</a:t>
            </a:r>
            <a:endParaRPr kumimoji="1" lang="ko-KR" altLang="en-US" sz="2402">
              <a:solidFill>
                <a:srgbClr val="404040">
                  <a:alpha val="100000"/>
                </a:srgbClr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22" name="TextBox 3"/>
          <p:cNvSpPr txBox="1">
            <a:spLocks noChangeArrowheads="1"/>
          </p:cNvSpPr>
          <p:nvPr/>
        </p:nvSpPr>
        <p:spPr>
          <a:xfrm>
            <a:off x="256803" y="198345"/>
            <a:ext cx="942653" cy="70778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lvl="0">
              <a:defRPr/>
            </a:pPr>
            <a:r>
              <a:rPr lang="en-US" altLang="ko-KR" sz="3999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/>
                <a:ea typeface="휴먼둥근헤드라인"/>
              </a:rPr>
              <a:t>01</a:t>
            </a:r>
            <a:r>
              <a:rPr lang="en-US" altLang="ko-KR" sz="3999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  <a:endParaRPr lang="ko-KR" altLang="en-US" sz="3999" b="1">
              <a:solidFill>
                <a:srgbClr val="445569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0945" y="1163890"/>
            <a:ext cx="503983" cy="523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799" b="1" mc:Ignorable="hp" hp:hslEmbossed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xmlns:mc="http://schemas.openxmlformats.org/markup-compatibility/2006" xmlns:hp="http://schemas.haansoft.com/office/presentation/8.0" lang="ko-KR" altLang="en-US" sz="2799" b="1" mc:Ignorable="hp" hp:hslEmbossed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14928" y="1176322"/>
            <a:ext cx="3180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프로젝트에 들어가기에 앞서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,</a:t>
            </a:r>
            <a:endParaRPr lang="en-US" altLang="ko-KR" b="1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6804" y="152636"/>
            <a:ext cx="11735604" cy="640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799"/>
          </a:p>
        </p:txBody>
      </p:sp>
      <p:graphicFrame>
        <p:nvGraphicFramePr>
          <p:cNvPr id="6150" name="표 6149"/>
          <p:cNvGraphicFramePr/>
          <p:nvPr/>
        </p:nvGraphicFramePr>
        <p:xfrm>
          <a:off x="610944" y="1808820"/>
          <a:ext cx="11211317" cy="4450207"/>
        </p:xfrm>
        <a:graphic>
          <a:graphicData uri="http://schemas.openxmlformats.org/drawingml/2006/table">
            <a:tbl>
              <a:tblPr firstRow="1" bandRow="1"/>
              <a:tblGrid>
                <a:gridCol w="2244696"/>
                <a:gridCol w="2580668"/>
                <a:gridCol w="2971081"/>
                <a:gridCol w="3414872"/>
              </a:tblGrid>
              <a:tr h="358963">
                <a:tc>
                  <a:txBody>
                    <a:bodyPr vert="horz" lIns="84995" tIns="42518" rIns="84995" bIns="42518" anchor="ctr" anchorCtr="0"/>
                    <a:p>
                      <a:pPr marL="0" lvl="0" indent="0" algn="ctr" defTabSz="393752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구분</a:t>
                      </a:r>
                      <a:endParaRPr kumimoji="0" lang="ko-KR" altLang="en-US" sz="1500" b="1" i="0">
                        <a:solidFill>
                          <a:srgbClr val="3b3838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84996" marR="84996" marT="42518" marB="42518" anchor="ctr">
                    <a:lnL>
                      <a:noFill/>
                    </a:lnL>
                    <a:lnR>
                      <a:noFill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>
                        <a:alpha val="100000"/>
                      </a:srgbClr>
                    </a:solidFill>
                  </a:tcPr>
                </a:tc>
                <a:tc>
                  <a:txBody>
                    <a:bodyPr vert="horz" lIns="84995" tIns="42518" rIns="84995" bIns="42518" anchor="ctr" anchorCtr="0"/>
                    <a:p>
                      <a:pPr marL="0" lvl="0" indent="0" algn="ctr" defTabSz="393752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기간</a:t>
                      </a:r>
                      <a:endParaRPr kumimoji="0" lang="ko-KR" altLang="en-US" sz="1500" b="1" i="0">
                        <a:solidFill>
                          <a:srgbClr val="3b3838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84996" marR="84996" marT="42518" marB="42518" anchor="ctr">
                    <a:lnL>
                      <a:noFill/>
                    </a:lnL>
                    <a:lnR>
                      <a:noFill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>
                        <a:alpha val="100000"/>
                      </a:srgbClr>
                    </a:solidFill>
                  </a:tcPr>
                </a:tc>
                <a:tc>
                  <a:txBody>
                    <a:bodyPr vert="horz" lIns="84995" tIns="42518" rIns="84995" bIns="42518" anchor="ctr" anchorCtr="0"/>
                    <a:p>
                      <a:pPr marL="0" lvl="0" indent="0" algn="ctr" defTabSz="393752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활동</a:t>
                      </a:r>
                      <a:endParaRPr kumimoji="0" lang="ko-KR" altLang="en-US" sz="1500" b="1" i="0">
                        <a:solidFill>
                          <a:srgbClr val="3b3838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84996" marR="84996" marT="42518" marB="42518" anchor="ctr">
                    <a:lnL>
                      <a:noFill/>
                    </a:lnL>
                    <a:lnR>
                      <a:noFill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>
                        <a:alpha val="100000"/>
                      </a:srgbClr>
                    </a:solidFill>
                  </a:tcPr>
                </a:tc>
                <a:tc>
                  <a:txBody>
                    <a:bodyPr vert="horz" lIns="84995" tIns="42518" rIns="84995" bIns="42518" anchor="ctr" anchorCtr="0"/>
                    <a:p>
                      <a:pPr marL="0" lvl="0" indent="0" algn="ctr" defTabSz="393752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비고</a:t>
                      </a:r>
                      <a:endParaRPr kumimoji="0" lang="ko-KR" altLang="en-US" sz="1500" b="1" i="0">
                        <a:solidFill>
                          <a:srgbClr val="3b3838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84996" marR="84996" marT="42518" marB="42518" anchor="ctr">
                    <a:lnL>
                      <a:noFill/>
                    </a:lnL>
                    <a:lnR>
                      <a:noFill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>
                        <a:alpha val="100000"/>
                      </a:srgbClr>
                    </a:solidFill>
                  </a:tcPr>
                </a:tc>
              </a:tr>
              <a:tr h="476551">
                <a:tc>
                  <a:txBody>
                    <a:bodyPr vert="horz" lIns="84995" tIns="42518" rIns="84995" bIns="42518" anchor="ctr" anchorCtr="0"/>
                    <a:p>
                      <a:pPr marL="0" lvl="0" indent="0" algn="ctr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사전 기획</a:t>
                      </a:r>
                      <a:endParaRPr kumimoji="1" lang="ko-KR" altLang="en-US" sz="1500" b="0" i="0">
                        <a:solidFill>
                          <a:srgbClr val="3b3838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84996" marR="84996" marT="42518" marB="42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33463" tIns="3918" rIns="3918" bIns="0" anchor="ctr" anchorCtr="0"/>
                    <a:p>
                      <a:pPr marL="0" lvl="0" indent="0" algn="l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HY견고딕"/>
                          <a:ea typeface="HY견고딕"/>
                        </a:rPr>
                        <a:t>▶</a:t>
                      </a: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1/14(금)</a:t>
                      </a:r>
                      <a:endParaRPr kumimoji="1" lang="ko-KR" altLang="en-US" sz="1500" b="0" i="0">
                        <a:solidFill>
                          <a:srgbClr val="3b3838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33463" marR="3918" marT="39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33463" tIns="3918" rIns="3918" bIns="0" anchor="ctr" anchorCtr="0"/>
                    <a:p>
                      <a:pPr marL="0" lvl="0" indent="0" algn="l" defTabSz="393752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 기획 및 주제 선정</a:t>
                      </a:r>
                      <a:endParaRPr kumimoji="1" lang="ko-KR" altLang="en-US" sz="1500" b="0" i="0">
                        <a:solidFill>
                          <a:srgbClr val="3b3838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33463" marR="3918" marT="39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33463" tIns="3918" rIns="3918" bIns="0" anchor="ctr" anchorCtr="0"/>
                    <a:p>
                      <a:pPr marL="0" lvl="0" indent="0" algn="l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아이디어 선정</a:t>
                      </a:r>
                      <a:endParaRPr kumimoji="1" lang="ko-KR" altLang="en-US" sz="1500" b="0" i="0">
                        <a:solidFill>
                          <a:srgbClr val="3b3838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33463" marR="3918" marT="39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41732">
                <a:tc>
                  <a:txBody>
                    <a:bodyPr vert="horz" lIns="84995" tIns="42518" rIns="84995" bIns="42518" anchor="ctr" anchorCtr="0"/>
                    <a:p>
                      <a:pPr marL="0" marR="0" lvl="0" indent="0" algn="ctr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+mn-lt"/>
                          <a:ea typeface="맑은 고딕"/>
                        </a:rPr>
                        <a:t>자료 수집</a:t>
                      </a:r>
                      <a:endParaRPr kumimoji="1" lang="en-US" altLang="ko-KR" sz="1500" b="0" i="0" baseline="0">
                        <a:solidFill>
                          <a:srgbClr val="3b3838">
                            <a:alpha val="100000"/>
                          </a:srgbClr>
                        </a:solidFill>
                        <a:latin typeface="+mn-lt"/>
                        <a:ea typeface="맑은 고딕"/>
                      </a:endParaRPr>
                    </a:p>
                  </a:txBody>
                  <a:tcPr marL="84996" marR="84996" marT="42518" marB="42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 vert="horz" lIns="33463" tIns="3918" rIns="3918" bIns="0" anchor="ctr" anchorCtr="0"/>
                    <a:p>
                      <a:pPr marL="0" lvl="0" indent="0" algn="l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1/17(월) ~ 1/18(화)</a:t>
                      </a:r>
                      <a:endParaRPr kumimoji="1" lang="ko-KR" altLang="en-US" sz="1500" b="0" i="0">
                        <a:solidFill>
                          <a:srgbClr val="3b3838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33463" marR="3918" marT="39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 vert="horz" lIns="33463" tIns="3918" rIns="3918" bIns="0" anchor="ctr" anchorCtr="0"/>
                    <a:p>
                      <a:pPr marL="0" lvl="0" indent="0" algn="l" defTabSz="393752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+mn-lt"/>
                          <a:ea typeface="맑은 고딕"/>
                        </a:rPr>
                        <a:t>표지판 데이터 수집</a:t>
                      </a:r>
                      <a:endParaRPr kumimoji="1" lang="ko-KR" altLang="en-US" sz="1500" b="0" i="0" baseline="0">
                        <a:solidFill>
                          <a:srgbClr val="3b3838">
                            <a:alpha val="100000"/>
                          </a:srgbClr>
                        </a:solidFill>
                        <a:latin typeface="+mn-lt"/>
                        <a:ea typeface="맑은 고딕"/>
                      </a:endParaRPr>
                    </a:p>
                    <a:p>
                      <a:pPr marL="0" lvl="0" indent="0" algn="l" defTabSz="393752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+mn-lt"/>
                          <a:ea typeface="맑은 고딕"/>
                        </a:rPr>
                        <a:t>실도로주행 블랙박스 영상수집</a:t>
                      </a:r>
                      <a:endParaRPr kumimoji="1" lang="ko-KR" altLang="en-US" sz="1500" b="0" i="0" baseline="0">
                        <a:solidFill>
                          <a:srgbClr val="3b3838">
                            <a:alpha val="100000"/>
                          </a:srgbClr>
                        </a:solidFill>
                        <a:latin typeface="+mn-lt"/>
                        <a:ea typeface="맑은 고딕"/>
                      </a:endParaRPr>
                    </a:p>
                    <a:p>
                      <a:pPr marL="0" lvl="0" indent="0" algn="l" defTabSz="393752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+mn-lt"/>
                          <a:ea typeface="맑은 고딕"/>
                        </a:rPr>
                        <a:t>음성 데이터 수집</a:t>
                      </a:r>
                      <a:endParaRPr kumimoji="1" lang="ko-KR" altLang="en-US" sz="1500" b="0" i="0" baseline="0">
                        <a:solidFill>
                          <a:srgbClr val="3b3838">
                            <a:alpha val="100000"/>
                          </a:srgbClr>
                        </a:solidFill>
                        <a:latin typeface="+mn-lt"/>
                        <a:ea typeface="맑은 고딕"/>
                      </a:endParaRPr>
                    </a:p>
                  </a:txBody>
                  <a:tcPr marL="33463" marR="3918" marT="39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 vert="horz" lIns="33463" tIns="3918" rIns="3918" bIns="0" anchor="ctr" anchorCtr="0"/>
                    <a:p>
                      <a:pPr marL="0" marR="0" lvl="0" indent="0" algn="l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500" b="1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+mn-lt"/>
                          <a:ea typeface="맑은 고딕"/>
                        </a:rPr>
                        <a:t>용당초 - 순천 한양디에스티지 아파트 구간</a:t>
                      </a:r>
                      <a:endParaRPr kumimoji="1" lang="ko-KR" altLang="en-US" sz="1500" b="0" i="0" baseline="0">
                        <a:solidFill>
                          <a:srgbClr val="3b3838">
                            <a:alpha val="100000"/>
                          </a:srgbClr>
                        </a:solidFill>
                        <a:latin typeface="+mn-lt"/>
                        <a:ea typeface="맑은 고딕"/>
                      </a:endParaRPr>
                    </a:p>
                    <a:p>
                      <a:pPr marL="0" lvl="0" indent="0" algn="l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kumimoji="1" lang="en-US" altLang="ko-KR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+mn-lt"/>
                          <a:ea typeface="맑은 고딕"/>
                        </a:rPr>
                        <a:t>C</a:t>
                      </a: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+mn-lt"/>
                          <a:ea typeface="맑은 고딕"/>
                        </a:rPr>
                        <a:t>ase 별 음성 데이터 획득</a:t>
                      </a:r>
                      <a:endParaRPr kumimoji="1" lang="ko-KR" altLang="en-US" sz="1500" b="0" i="0" baseline="0">
                        <a:solidFill>
                          <a:srgbClr val="3b3838">
                            <a:alpha val="100000"/>
                          </a:srgbClr>
                        </a:solidFill>
                        <a:latin typeface="+mn-lt"/>
                        <a:ea typeface="맑은 고딕"/>
                      </a:endParaRPr>
                    </a:p>
                  </a:txBody>
                  <a:tcPr marL="33463" marR="3918" marT="39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100000"/>
                      </a:srgbClr>
                    </a:solidFill>
                  </a:tcPr>
                </a:tc>
              </a:tr>
              <a:tr h="936309">
                <a:tc>
                  <a:txBody>
                    <a:bodyPr vert="horz" lIns="84995" tIns="42518" rIns="84995" bIns="42518" anchor="ctr" anchorCtr="0"/>
                    <a:p>
                      <a:pPr marL="0" marR="0" lvl="0" indent="0" algn="ctr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+mn-lt"/>
                          <a:ea typeface="맑은 고딕"/>
                        </a:rPr>
                        <a:t>Data </a:t>
                      </a:r>
                      <a:r>
                        <a:rPr kumimoji="1" lang="en-US" altLang="ko-KR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+mn-lt"/>
                          <a:ea typeface="맑은 고딕"/>
                        </a:rPr>
                        <a:t>Labeling</a:t>
                      </a:r>
                      <a:endParaRPr kumimoji="1" lang="ko-KR" altLang="en-US" sz="1500" b="0" i="0">
                        <a:solidFill>
                          <a:srgbClr val="3b3838">
                            <a:alpha val="100000"/>
                          </a:srgbClr>
                        </a:solidFill>
                        <a:latin typeface="+mn-lt"/>
                        <a:ea typeface="맑은 고딕"/>
                      </a:endParaRPr>
                    </a:p>
                  </a:txBody>
                  <a:tcPr marL="84996" marR="84996" marT="42518" marB="42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33463" tIns="3918" rIns="3918" bIns="0" anchor="ctr" anchorCtr="0"/>
                    <a:p>
                      <a:pPr marL="0" lvl="0" indent="0" algn="l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1/19(수) ~ 1/20(목)</a:t>
                      </a:r>
                      <a:endParaRPr kumimoji="1" lang="ko-KR" altLang="en-US" sz="1500" b="0" i="0">
                        <a:solidFill>
                          <a:srgbClr val="3b3838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33463" marR="3918" marT="39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33463" tIns="3918" rIns="3918" bIns="0" anchor="ctr" anchorCtr="0"/>
                    <a:p>
                      <a:pPr marL="0" lvl="0" indent="0" algn="l" defTabSz="393752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HY견고딕"/>
                          <a:ea typeface="HY견고딕"/>
                        </a:rPr>
                        <a:t>▶</a:t>
                      </a: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+mn-lt"/>
                          <a:ea typeface="맑은 고딕"/>
                        </a:rPr>
                        <a:t>실도로주행 표지판  Data </a:t>
                      </a:r>
                      <a:r>
                        <a:rPr kumimoji="1" lang="en-US" altLang="ko-KR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+mn-lt"/>
                          <a:ea typeface="맑은 고딕"/>
                        </a:rPr>
                        <a:t>Labeling</a:t>
                      </a:r>
                      <a:endParaRPr kumimoji="1" lang="en-US" altLang="ko-KR" sz="1500" b="0" i="0" baseline="0">
                        <a:solidFill>
                          <a:srgbClr val="3b3838">
                            <a:alpha val="100000"/>
                          </a:srgbClr>
                        </a:solidFill>
                        <a:latin typeface="+mn-lt"/>
                        <a:ea typeface="맑은 고딕"/>
                      </a:endParaRPr>
                    </a:p>
                  </a:txBody>
                  <a:tcPr marL="33463" marR="3918" marT="39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33463" tIns="3918" rIns="3918" bIns="0" anchor="ctr" anchorCtr="0"/>
                    <a:p>
                      <a:pPr marL="0" marR="0" lvl="0" indent="0" algn="ctr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endParaRPr kumimoji="1" lang="ko-KR" altLang="en-US" sz="1500" b="0" i="0">
                        <a:solidFill>
                          <a:srgbClr val="3b3838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3463" marR="3918" marT="39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711615">
                <a:tc>
                  <a:txBody>
                    <a:bodyPr vert="horz" lIns="84995" tIns="42518" rIns="84995" bIns="42518" anchor="ctr" anchorCtr="0"/>
                    <a:p>
                      <a:pPr marL="0" lvl="0" indent="0" algn="ctr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서비스 구현 및 </a:t>
                      </a:r>
                      <a:endParaRPr kumimoji="1" lang="ko-KR" altLang="en-US" sz="15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  <a:p>
                      <a:pPr marL="0" lvl="0" indent="0" algn="ctr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최적화</a:t>
                      </a:r>
                      <a:endParaRPr kumimoji="1" lang="ko-KR" altLang="en-US" sz="1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84996" marR="84996" marT="42518" marB="42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 vert="horz" lIns="33463" tIns="3918" rIns="3918" bIns="0" anchor="ctr" anchorCtr="0"/>
                    <a:p>
                      <a:pPr marL="0" lvl="0" indent="0" algn="l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kumimoji="1" lang="ko-KR" altLang="en-US" sz="1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1/21(금) ~ 1/2</a:t>
                      </a:r>
                      <a:r>
                        <a:rPr kumimoji="1" lang="en-US" altLang="ko-KR" sz="1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7</a:t>
                      </a:r>
                      <a:r>
                        <a:rPr kumimoji="1" lang="ko-KR" altLang="en-US" sz="1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(수)</a:t>
                      </a:r>
                      <a:endParaRPr kumimoji="1" lang="ko-KR" altLang="en-US" sz="1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33463" marR="3918" marT="39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 vert="horz" lIns="33463" tIns="3918" rIns="3918" bIns="0" anchor="ctr" anchorCtr="0"/>
                    <a:p>
                      <a:pPr marL="0" lvl="0" indent="0" algn="l" defTabSz="393752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+mn-lt"/>
                          <a:ea typeface="맑은 고딕"/>
                        </a:rPr>
                        <a:t>Data에 따른 음성 서비스 출력</a:t>
                      </a:r>
                      <a:endParaRPr kumimoji="0" lang="ko-KR" altLang="en-US" sz="1500" b="1" i="0">
                        <a:solidFill>
                          <a:srgbClr val="000000">
                            <a:alpha val="100000"/>
                          </a:srgbClr>
                        </a:solidFill>
                        <a:latin typeface="HY견고딕"/>
                        <a:ea typeface="HY견고딕"/>
                      </a:endParaRPr>
                    </a:p>
                  </a:txBody>
                  <a:tcPr marL="33463" marR="3918" marT="39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 vert="horz" lIns="33463" tIns="3918" rIns="3918" bIns="0" anchor="ctr" anchorCtr="0"/>
                    <a:p>
                      <a:pPr marL="0" lvl="0" indent="0" algn="l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kumimoji="1" lang="ko-KR" altLang="en-US" sz="15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최적화, 오류 수정</a:t>
                      </a:r>
                      <a:endParaRPr kumimoji="1" lang="ko-KR" altLang="en-US" sz="1500" b="0" i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33463" marR="3918" marT="39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>
                        <a:alpha val="100000"/>
                      </a:srgbClr>
                    </a:solidFill>
                  </a:tcPr>
                </a:tc>
              </a:tr>
              <a:tr h="648100">
                <a:tc>
                  <a:txBody>
                    <a:bodyPr vert="horz" lIns="84995" tIns="42518" rIns="84995" bIns="42518" anchor="ctr" anchorCtr="0"/>
                    <a:p>
                      <a:pPr marL="0" lvl="0" indent="0" algn="ctr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발표 자료 정리 및 준비</a:t>
                      </a:r>
                      <a:endParaRPr kumimoji="1" lang="ko-KR" altLang="en-US" sz="1500" b="0" i="0">
                        <a:solidFill>
                          <a:srgbClr val="3b3838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84996" marR="84996" marT="42518" marB="42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33463" tIns="3918" rIns="3918" bIns="0" anchor="ctr" anchorCtr="0"/>
                    <a:p>
                      <a:pPr marL="0" lvl="0" indent="0" algn="l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kumimoji="1" lang="en-US" altLang="ko-KR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/2</a:t>
                      </a:r>
                      <a:r>
                        <a:rPr kumimoji="1" lang="en-US" altLang="ko-KR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8</a:t>
                      </a: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(금) ~ </a:t>
                      </a:r>
                      <a:r>
                        <a:rPr kumimoji="1" lang="en-US" altLang="ko-KR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/</a:t>
                      </a:r>
                      <a:r>
                        <a:rPr kumimoji="1" lang="en-US" altLang="ko-KR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(목)</a:t>
                      </a:r>
                      <a:endParaRPr kumimoji="1" lang="ko-KR" altLang="en-US" sz="1500" b="0" i="0">
                        <a:solidFill>
                          <a:srgbClr val="3b3838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33463" marR="3918" marT="39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33463" tIns="3918" rIns="3918" bIns="0" anchor="ctr" anchorCtr="0"/>
                    <a:p>
                      <a:pPr marL="0" lvl="0" indent="0" algn="l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PPT </a:t>
                      </a: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설계 및 제작</a:t>
                      </a:r>
                      <a:endParaRPr kumimoji="1" lang="ko-KR" altLang="en-US" sz="1500" b="0" i="0" baseline="0">
                        <a:solidFill>
                          <a:srgbClr val="3b3838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  <a:p>
                      <a:pPr marL="0" lvl="0" indent="0" algn="l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최종 발표 준비</a:t>
                      </a:r>
                      <a:endParaRPr kumimoji="1" lang="ko-KR" altLang="en-US" sz="1500" b="0" i="0">
                        <a:solidFill>
                          <a:srgbClr val="3b3838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33463" marR="3918" marT="39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33463" tIns="3918" rIns="3918" bIns="0" anchor="ctr" anchorCtr="0"/>
                    <a:p>
                      <a:pPr marL="0" lvl="0" indent="0" algn="ctr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endParaRPr kumimoji="1" lang="ko-KR" altLang="en-US" sz="1500" b="0" i="0">
                        <a:solidFill>
                          <a:srgbClr val="3b3838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3463" marR="3918" marT="39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76551">
                <a:tc>
                  <a:txBody>
                    <a:bodyPr vert="horz" lIns="84995" tIns="42518" rIns="84995" bIns="42518" anchor="ctr" anchorCtr="0"/>
                    <a:p>
                      <a:pPr marL="0" lvl="0" indent="0" algn="ctr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총 개발기간</a:t>
                      </a:r>
                      <a:endParaRPr kumimoji="1" lang="ko-KR" altLang="en-US" sz="1500" b="0" i="0">
                        <a:solidFill>
                          <a:srgbClr val="3b3838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84996" marR="84996" marT="42518" marB="42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 vert="horz" lIns="33463" tIns="3918" rIns="3918" bIns="0" anchor="ctr" anchorCtr="0"/>
                    <a:p>
                      <a:pPr marL="0" lvl="0" indent="0" algn="l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1/14(금) ~ </a:t>
                      </a:r>
                      <a:r>
                        <a:rPr kumimoji="1" lang="en-US" altLang="ko-KR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/</a:t>
                      </a:r>
                      <a:r>
                        <a:rPr kumimoji="1" lang="en-US" altLang="ko-KR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(목) (총 2주)</a:t>
                      </a:r>
                      <a:endParaRPr kumimoji="1" lang="ko-KR" altLang="en-US" sz="1500" b="0" i="0">
                        <a:solidFill>
                          <a:srgbClr val="3b3838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33463" marR="3918" marT="39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 vert="horz" lIns="33463" tIns="3918" rIns="3918" bIns="0" anchor="ctr" anchorCtr="0"/>
                    <a:p>
                      <a:pPr marL="0" lvl="0" indent="0" algn="ctr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</a:t>
                      </a:r>
                      <a:endParaRPr kumimoji="1" lang="ko-KR" altLang="en-US" sz="1500" b="0" i="0">
                        <a:solidFill>
                          <a:srgbClr val="3b3838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33463" marR="3918" marT="39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 vert="horz" lIns="33463" tIns="3918" rIns="3918" bIns="0" anchor="ctr" anchorCtr="0"/>
                    <a:p>
                      <a:pPr marL="0" lvl="0" indent="0" algn="ctr" defTabSz="393752" rtl="0" eaLnBrk="1" latinLnBrk="1" hangingPunct="1">
                        <a:lnSpc>
                          <a:spcPct val="120000"/>
                        </a:lnSpc>
                        <a:spcBef>
                          <a:spcPct val="6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500" b="0" i="0" baseline="0">
                          <a:solidFill>
                            <a:srgbClr val="3b3838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</a:t>
                      </a:r>
                      <a:endParaRPr kumimoji="1" lang="ko-KR" altLang="en-US" sz="1500" b="0" i="0">
                        <a:solidFill>
                          <a:srgbClr val="3b3838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33463" marR="3918" marT="39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340" name="TextBox 6339"/>
          <p:cNvSpPr txBox="1"/>
          <p:nvPr/>
        </p:nvSpPr>
        <p:spPr>
          <a:xfrm>
            <a:off x="1126584" y="317772"/>
            <a:ext cx="4185565" cy="4622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511" tIns="45756" rIns="91511" bIns="45756" anchor="t">
            <a:spAutoFit/>
          </a:bodyPr>
          <a:lstStyle/>
          <a:p>
            <a:pPr defTabSz="394067">
              <a:defRPr/>
            </a:pPr>
            <a:r>
              <a:rPr kumimoji="1" lang="ko-KR" altLang="en-US" sz="2402">
                <a:solidFill>
                  <a:srgbClr val="404040">
                    <a:alpha val="100000"/>
                  </a:srgbClr>
                </a:solidFill>
                <a:latin typeface="휴먼둥근헤드라인"/>
                <a:ea typeface="휴먼둥근헤드라인"/>
              </a:rPr>
              <a:t>프로젝트 수행 절차 및 방법</a:t>
            </a:r>
            <a:endParaRPr kumimoji="1" lang="ko-KR" altLang="en-US" sz="2402">
              <a:solidFill>
                <a:srgbClr val="404040">
                  <a:alpha val="100000"/>
                </a:srgbClr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0945" y="1163890"/>
            <a:ext cx="503983" cy="523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799" b="1" mc:Ignorable="hp" hp:hslEmbossed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xmlns:mc="http://schemas.openxmlformats.org/markup-compatibility/2006" xmlns:hp="http://schemas.haansoft.com/office/presentation/8.0" lang="ko-KR" altLang="en-US" sz="2799" b="1" mc:Ignorable="hp" hp:hslEmbossed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4928" y="1176322"/>
            <a:ext cx="3180872" cy="46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94067">
              <a:lnSpc>
                <a:spcPct val="150000"/>
              </a:lnSpc>
              <a:defRPr/>
            </a:pPr>
            <a:r>
              <a:rPr lang="ko-KR" altLang="en-US" sz="1801" b="1">
                <a:solidFill>
                  <a:srgbClr val="3b3838">
                    <a:alpha val="100000"/>
                  </a:srgbClr>
                </a:solidFill>
              </a:rPr>
              <a:t>프로젝트 기간 및 구체적 활동 </a:t>
            </a:r>
            <a:endParaRPr lang="ko-KR" altLang="en-US" sz="1801" b="1">
              <a:solidFill>
                <a:srgbClr val="3b3838">
                  <a:alpha val="100000"/>
                </a:srgbClr>
              </a:solidFill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>
          <a:xfrm>
            <a:off x="256803" y="198345"/>
            <a:ext cx="942653" cy="70778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lvl="0">
              <a:defRPr/>
            </a:pPr>
            <a:r>
              <a:rPr lang="en-US" altLang="ko-KR" sz="3999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/>
                <a:ea typeface="휴먼둥근헤드라인"/>
              </a:rPr>
              <a:t>02</a:t>
            </a:r>
            <a:r>
              <a:rPr lang="en-US" altLang="ko-KR" sz="3999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  <a:endParaRPr lang="ko-KR" altLang="en-US" sz="3999" b="1">
              <a:solidFill>
                <a:srgbClr val="445569"/>
              </a:solidFill>
              <a:latin typeface="휴먼둥근헤드라인"/>
              <a:ea typeface="휴먼둥근헤드라인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281660" y="790689"/>
            <a:ext cx="771074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6804" y="155777"/>
            <a:ext cx="11735604" cy="640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799"/>
          </a:p>
        </p:txBody>
      </p:sp>
      <p:pic>
        <p:nvPicPr>
          <p:cNvPr id="13322" name="그림 1332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413734" y="1825648"/>
            <a:ext cx="8463246" cy="43030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0" name="TextBox 9"/>
          <p:cNvSpPr txBox="1"/>
          <p:nvPr/>
        </p:nvSpPr>
        <p:spPr>
          <a:xfrm>
            <a:off x="610945" y="1163890"/>
            <a:ext cx="503983" cy="523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799" b="1" mc:Ignorable="hp" hp:hslEmbossed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xmlns:mc="http://schemas.openxmlformats.org/markup-compatibility/2006" xmlns:hp="http://schemas.haansoft.com/office/presentation/8.0" lang="ko-KR" altLang="en-US" sz="2799" b="1" mc:Ignorable="hp" hp:hslEmbossed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>
          <a:xfrm>
            <a:off x="256803" y="198345"/>
            <a:ext cx="1555341" cy="6951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lvl="0">
              <a:defRPr/>
            </a:pPr>
            <a:r>
              <a:rPr lang="en-US" altLang="ko-KR" sz="3999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/>
                <a:ea typeface="휴먼둥근헤드라인"/>
              </a:rPr>
              <a:t>03</a:t>
            </a:r>
            <a:endParaRPr lang="en-US" altLang="ko-KR" sz="3999" b="1">
              <a:pattFill prst="dkUpDiag">
                <a:fgClr>
                  <a:schemeClr val="bg2">
                    <a:lumMod val="25000"/>
                  </a:schemeClr>
                </a:fgClr>
                <a:bgClr>
                  <a:schemeClr val="bg1"/>
                </a:bgClr>
              </a:pattFill>
              <a:latin typeface="휴먼둥근헤드라인"/>
              <a:ea typeface="휴먼둥근헤드라인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6940" y="316839"/>
            <a:ext cx="3111559" cy="44785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defTabSz="394067">
              <a:defRPr/>
            </a:pPr>
            <a:r>
              <a:rPr kumimoji="1" lang="ko-KR" altLang="en-US" sz="2402">
                <a:solidFill>
                  <a:srgbClr val="404040">
                    <a:alpha val="100000"/>
                  </a:srgbClr>
                </a:solidFill>
                <a:latin typeface="휴먼둥근헤드라인"/>
                <a:ea typeface="휴먼둥근헤드라인"/>
              </a:rPr>
              <a:t>음성서비스 알고리즘</a:t>
            </a:r>
            <a:endParaRPr kumimoji="1" lang="ko-KR" altLang="en-US" sz="2402">
              <a:solidFill>
                <a:srgbClr val="404040">
                  <a:alpha val="100000"/>
                </a:srgbClr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4929" y="1176322"/>
            <a:ext cx="2460791" cy="46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94067">
              <a:lnSpc>
                <a:spcPct val="150000"/>
              </a:lnSpc>
              <a:defRPr/>
            </a:pPr>
            <a:r>
              <a:rPr lang="ko-KR" altLang="en-US" sz="1801" b="1">
                <a:solidFill>
                  <a:srgbClr val="3b3838">
                    <a:alpha val="100000"/>
                  </a:srgbClr>
                </a:solidFill>
              </a:rPr>
              <a:t>음성서비스 알고리즘</a:t>
            </a:r>
            <a:endParaRPr lang="ko-KR" altLang="en-US" sz="1801" b="1">
              <a:solidFill>
                <a:srgbClr val="3b3838">
                  <a:alpha val="100000"/>
                </a:srgbClr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81660" y="790689"/>
            <a:ext cx="771074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56804" y="152636"/>
            <a:ext cx="11735604" cy="640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799"/>
          </a:p>
        </p:txBody>
      </p:sp>
      <p:pic>
        <p:nvPicPr>
          <p:cNvPr id="8202" name="그림 820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05049" y="2716745"/>
            <a:ext cx="4145848" cy="12627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8203" name="TextBox 8202"/>
          <p:cNvSpPr txBox="1"/>
          <p:nvPr/>
        </p:nvSpPr>
        <p:spPr>
          <a:xfrm>
            <a:off x="695400" y="4257092"/>
            <a:ext cx="4214166" cy="12065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11" tIns="45756" rIns="91511" bIns="45756" anchor="t">
            <a:spAutoFit/>
          </a:bodyPr>
          <a:lstStyle/>
          <a:p>
            <a:pPr marL="282838" indent="-282838" defTabSz="394067">
              <a:lnSpc>
                <a:spcPct val="150000"/>
              </a:lnSpc>
              <a:buClr>
                <a:srgbClr val="000000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kumimoji="1" lang="ko-KR" altLang="en-US" sz="1801">
                <a:solidFill>
                  <a:srgbClr val="000000">
                    <a:alpha val="100000"/>
                  </a:srgbClr>
                </a:solidFill>
              </a:rPr>
              <a:t>데이터 수집</a:t>
            </a:r>
            <a:endParaRPr kumimoji="1" lang="ko-KR" altLang="en-US" sz="1801">
              <a:solidFill>
                <a:srgbClr val="000000">
                  <a:alpha val="100000"/>
                </a:srgbClr>
              </a:solidFill>
            </a:endParaRPr>
          </a:p>
          <a:p>
            <a:pPr marL="282838" indent="-282838" defTabSz="394067">
              <a:lnSpc>
                <a:spcPct val="150000"/>
              </a:lnSpc>
              <a:defRPr/>
            </a:pPr>
            <a:r>
              <a:rPr kumimoji="1" lang="ko-KR" altLang="en-US" sz="1401">
                <a:solidFill>
                  <a:srgbClr val="000000">
                    <a:alpha val="100000"/>
                  </a:srgbClr>
                </a:solidFill>
              </a:rPr>
              <a:t>        </a:t>
            </a:r>
            <a:r>
              <a:rPr kumimoji="1" lang="ko-KR" altLang="en-US" sz="1600">
                <a:solidFill>
                  <a:srgbClr val="000000">
                    <a:alpha val="100000"/>
                  </a:srgbClr>
                </a:solidFill>
              </a:rPr>
              <a:t>차선/횡단보도 인지 영상(수도권)</a:t>
            </a:r>
            <a:endParaRPr kumimoji="1" lang="ko-KR" altLang="en-US" sz="1600">
              <a:solidFill>
                <a:srgbClr val="000000">
                  <a:alpha val="100000"/>
                </a:srgbClr>
              </a:solidFill>
            </a:endParaRPr>
          </a:p>
          <a:p>
            <a:pPr marL="282838" indent="-282838" defTabSz="394067">
              <a:lnSpc>
                <a:spcPct val="150000"/>
              </a:lnSpc>
              <a:defRPr/>
            </a:pPr>
            <a:r>
              <a:rPr kumimoji="1" lang="ko-KR" altLang="en-US" sz="1401">
                <a:solidFill>
                  <a:srgbClr val="000000">
                    <a:alpha val="100000"/>
                  </a:srgbClr>
                </a:solidFill>
              </a:rPr>
              <a:t>        </a:t>
            </a:r>
            <a:r>
              <a:rPr kumimoji="1" lang="en-US" altLang="ko-KR" sz="1400">
                <a:solidFill>
                  <a:srgbClr val="000000">
                    <a:alpha val="100000"/>
                  </a:srgbClr>
                </a:solidFill>
              </a:rPr>
              <a:t>(</a:t>
            </a:r>
            <a:r>
              <a:rPr kumimoji="1" lang="ko-KR" altLang="en-US" sz="1400">
                <a:solidFill>
                  <a:srgbClr val="000000">
                    <a:alpha val="100000"/>
                  </a:srgbClr>
                </a:solidFill>
              </a:rPr>
              <a:t>출처 </a:t>
            </a:r>
            <a:r>
              <a:rPr kumimoji="1" lang="en-US" altLang="ko-KR" sz="1400">
                <a:solidFill>
                  <a:srgbClr val="000000">
                    <a:alpha val="100000"/>
                  </a:srgbClr>
                </a:solidFill>
              </a:rPr>
              <a:t>: </a:t>
            </a:r>
            <a:r>
              <a:rPr kumimoji="1" lang="ko-KR" altLang="en-US" sz="1400">
                <a:solidFill>
                  <a:srgbClr val="000000">
                    <a:alpha val="100000"/>
                  </a:srgbClr>
                </a:solidFill>
              </a:rPr>
              <a:t>https://aihub.or.kr/aidata/27675</a:t>
            </a:r>
            <a:r>
              <a:rPr kumimoji="1" lang="en-US" altLang="ko-KR" sz="1400">
                <a:solidFill>
                  <a:srgbClr val="000000">
                    <a:alpha val="100000"/>
                  </a:srgbClr>
                </a:solidFill>
              </a:rPr>
              <a:t>)</a:t>
            </a:r>
            <a:endParaRPr kumimoji="1" lang="ko-KR" altLang="en-US" sz="1401">
              <a:solidFill>
                <a:srgbClr val="000000">
                  <a:alpha val="100000"/>
                </a:srgbClr>
              </a:solidFill>
            </a:endParaRPr>
          </a:p>
        </p:txBody>
      </p:sp>
      <p:pic>
        <p:nvPicPr>
          <p:cNvPr id="8204" name="그림 8203" descr="스트라드비젼, 딥러닝 객체 인식 기술력 입증… &amp;#39;오토센스어워드&amp;#39; 최고상 수상 : 뉴스 : 동아일보"/>
          <p:cNvPicPr>
            <a:picLocks noChangeAspect="1"/>
          </p:cNvPicPr>
          <p:nvPr/>
        </p:nvPicPr>
        <p:blipFill rotWithShape="1">
          <a:blip r:embed="rId3">
            <a:lum/>
          </a:blip>
          <a:srcRect b="17060"/>
          <a:stretch>
            <a:fillRect/>
          </a:stretch>
        </p:blipFill>
        <p:spPr>
          <a:xfrm>
            <a:off x="5122749" y="2035295"/>
            <a:ext cx="6109200" cy="36296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1" name="TextBox 10"/>
          <p:cNvSpPr txBox="1"/>
          <p:nvPr/>
        </p:nvSpPr>
        <p:spPr>
          <a:xfrm>
            <a:off x="610945" y="1163890"/>
            <a:ext cx="503983" cy="523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799" b="1" mc:Ignorable="hp" hp:hslEmbossed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xmlns:mc="http://schemas.openxmlformats.org/markup-compatibility/2006" xmlns:hp="http://schemas.haansoft.com/office/presentation/8.0" lang="ko-KR" altLang="en-US" sz="2799" b="1" mc:Ignorable="hp" hp:hslEmbossed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>
          <a:xfrm>
            <a:off x="256803" y="198345"/>
            <a:ext cx="1555341" cy="6951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lvl="0">
              <a:defRPr/>
            </a:pPr>
            <a:r>
              <a:rPr lang="en-US" altLang="ko-KR" sz="3999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/>
                <a:ea typeface="휴먼둥근헤드라인"/>
              </a:rPr>
              <a:t>04</a:t>
            </a:r>
            <a:endParaRPr lang="en-US" altLang="ko-KR" sz="3999" b="1">
              <a:pattFill prst="dkUpDiag">
                <a:fgClr>
                  <a:schemeClr val="bg2">
                    <a:lumMod val="25000"/>
                  </a:schemeClr>
                </a:fgClr>
                <a:bgClr>
                  <a:schemeClr val="bg1"/>
                </a:bgClr>
              </a:pattFill>
              <a:latin typeface="휴먼둥근헤드라인"/>
              <a:ea typeface="휴먼둥근헤드라인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6940" y="316839"/>
            <a:ext cx="1892359" cy="446489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데이터 수집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4928" y="1176322"/>
            <a:ext cx="2293937" cy="498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94067">
              <a:lnSpc>
                <a:spcPct val="150000"/>
              </a:lnSpc>
              <a:defRPr/>
            </a:pPr>
            <a:r>
              <a:rPr lang="ko-KR" altLang="en-US" sz="1801" b="1">
                <a:solidFill>
                  <a:srgbClr val="3b3838">
                    <a:alpha val="100000"/>
                  </a:srgbClr>
                </a:solidFill>
              </a:rPr>
              <a:t>표지판 데이터 수집</a:t>
            </a:r>
            <a:endParaRPr lang="ko-KR" altLang="en-US" sz="1801" b="1">
              <a:solidFill>
                <a:srgbClr val="3b3838">
                  <a:alpha val="100000"/>
                </a:srgbClr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281660" y="790689"/>
            <a:ext cx="771074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56804" y="155777"/>
            <a:ext cx="11735604" cy="640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799"/>
          </a:p>
        </p:txBody>
      </p:sp>
      <p:sp>
        <p:nvSpPr>
          <p:cNvPr id="8203" name="TextBox 8202"/>
          <p:cNvSpPr txBox="1"/>
          <p:nvPr/>
        </p:nvSpPr>
        <p:spPr>
          <a:xfrm>
            <a:off x="695400" y="4134283"/>
            <a:ext cx="4214166" cy="11787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511" tIns="45756" rIns="91511" bIns="45756" anchor="t">
            <a:spAutoFit/>
          </a:bodyPr>
          <a:lstStyle/>
          <a:p>
            <a:pPr marL="282838" indent="-282838" defTabSz="394067">
              <a:lnSpc>
                <a:spcPct val="150000"/>
              </a:lnSpc>
              <a:buClr>
                <a:srgbClr val="000000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kumimoji="1" lang="ko-KR" altLang="en-US" sz="1801">
                <a:solidFill>
                  <a:srgbClr val="000000">
                    <a:alpha val="100000"/>
                  </a:srgbClr>
                </a:solidFill>
              </a:rPr>
              <a:t>데이터 수집</a:t>
            </a:r>
            <a:endParaRPr kumimoji="1" lang="ko-KR" altLang="en-US" sz="1801">
              <a:solidFill>
                <a:srgbClr val="000000">
                  <a:alpha val="100000"/>
                </a:srgbClr>
              </a:solidFill>
            </a:endParaRPr>
          </a:p>
          <a:p>
            <a:pPr marL="282838" indent="-282838" defTabSz="394067">
              <a:lnSpc>
                <a:spcPct val="150000"/>
              </a:lnSpc>
              <a:defRPr/>
            </a:pPr>
            <a:r>
              <a:rPr kumimoji="1" lang="ko-KR" altLang="en-US" sz="1600">
                <a:solidFill>
                  <a:srgbClr val="000000">
                    <a:alpha val="100000"/>
                  </a:srgbClr>
                </a:solidFill>
              </a:rPr>
              <a:t>      용당초</a:t>
            </a:r>
            <a:r>
              <a:rPr kumimoji="1" lang="en-US" altLang="ko-KR" sz="1600">
                <a:solidFill>
                  <a:srgbClr val="000000">
                    <a:alpha val="100000"/>
                  </a:srgbClr>
                </a:solidFill>
              </a:rPr>
              <a:t>-</a:t>
            </a:r>
            <a:r>
              <a:rPr kumimoji="1" lang="ko-KR" altLang="en-US" sz="1600">
                <a:solidFill>
                  <a:srgbClr val="000000">
                    <a:alpha val="100000"/>
                  </a:srgbClr>
                </a:solidFill>
              </a:rPr>
              <a:t>순천 한양디에스티지 아파트 구간</a:t>
            </a:r>
            <a:endParaRPr kumimoji="1" lang="ko-KR" altLang="en-US" sz="1600">
              <a:solidFill>
                <a:srgbClr val="000000">
                  <a:alpha val="100000"/>
                </a:srgbClr>
              </a:solidFill>
            </a:endParaRPr>
          </a:p>
          <a:p>
            <a:pPr marL="282838" indent="-282838" defTabSz="394067">
              <a:lnSpc>
                <a:spcPct val="150000"/>
              </a:lnSpc>
              <a:defRPr/>
            </a:pPr>
            <a:r>
              <a:rPr kumimoji="1" lang="en-US" altLang="ko-KR" sz="1400">
                <a:solidFill>
                  <a:srgbClr val="000000">
                    <a:alpha val="100000"/>
                  </a:srgbClr>
                </a:solidFill>
              </a:rPr>
              <a:t>     </a:t>
            </a:r>
            <a:endParaRPr kumimoji="1" lang="en-US" altLang="ko-KR" sz="14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0945" y="1163890"/>
            <a:ext cx="503983" cy="523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799" b="1" mc:Ignorable="hp" hp:hslEmbossed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xmlns:mc="http://schemas.openxmlformats.org/markup-compatibility/2006" xmlns:hp="http://schemas.haansoft.com/office/presentation/8.0" lang="ko-KR" altLang="en-US" sz="2799" b="1" mc:Ignorable="hp" hp:hslEmbossed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>
          <a:xfrm>
            <a:off x="256803" y="198345"/>
            <a:ext cx="1555341" cy="6951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lvl="0">
              <a:defRPr/>
            </a:pPr>
            <a:r>
              <a:rPr lang="en-US" altLang="ko-KR" sz="3999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/>
                <a:ea typeface="휴먼둥근헤드라인"/>
              </a:rPr>
              <a:t>04</a:t>
            </a:r>
            <a:r>
              <a:rPr lang="en-US" altLang="ko-KR" sz="3999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  <a:endParaRPr lang="en-US" altLang="ko-KR" sz="3999" b="1">
              <a:solidFill>
                <a:srgbClr val="445569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6940" y="316839"/>
            <a:ext cx="1894455" cy="444393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데이터 수집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4928" y="1176322"/>
            <a:ext cx="2604808" cy="498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94067">
              <a:lnSpc>
                <a:spcPct val="150000"/>
              </a:lnSpc>
              <a:defRPr/>
            </a:pPr>
            <a:r>
              <a:rPr lang="ko-KR" altLang="en-US" sz="1801" b="1">
                <a:solidFill>
                  <a:srgbClr val="3b3838">
                    <a:alpha val="100000"/>
                  </a:srgbClr>
                </a:solidFill>
              </a:rPr>
              <a:t>실제 주행 데이터 수집</a:t>
            </a:r>
            <a:endParaRPr lang="ko-KR" altLang="en-US" sz="1801" b="1">
              <a:solidFill>
                <a:srgbClr val="3b3838">
                  <a:alpha val="100000"/>
                </a:srgb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690"/>
          <a:stretch>
            <a:fillRect/>
          </a:stretch>
        </p:blipFill>
        <p:spPr>
          <a:xfrm>
            <a:off x="5348162" y="1849059"/>
            <a:ext cx="5688273" cy="3653805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4281660" y="790689"/>
            <a:ext cx="771074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56804" y="155777"/>
            <a:ext cx="11735604" cy="640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799"/>
          </a:p>
        </p:txBody>
      </p:sp>
      <p:pic>
        <p:nvPicPr>
          <p:cNvPr id="12298" name="그림 12297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234253" y="2060713"/>
            <a:ext cx="4215730" cy="35549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2300" name="j6XgRt3CX-I">
            <a:hlinkClick r:id="" action="ppaction://media"/>
          </p:cNvPr>
          <p:cNvPicPr>
            <a:picLocks noRot="1" noChangeAspect="1"/>
          </p:cNvPicPr>
          <p:nvPr>
            <a:videoFile r:link="rId4">
              <a:extLst>
                <a:ext uri="902D6385-CB7F-49a9-B0FC-64C1F869F237">
                  <hp:hncflashPr xmlns:hp="http://schemas.haansoft.com/office/presentation/8.0" scaleMode="0"/>
                </a:ext>
              </a:extLst>
            </a:videoFile>
          </p:nvPr>
        </p:nvPicPr>
        <p:blipFill rotWithShape="1">
          <a:blip r:embed="rId6"/>
          <a:srcRect l="33050" r="33870"/>
          <a:stretch>
            <a:fillRect/>
          </a:stretch>
        </p:blipFill>
        <p:spPr>
          <a:xfrm>
            <a:off x="8005864" y="2239812"/>
            <a:ext cx="1513728" cy="34316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0945" y="1163890"/>
            <a:ext cx="503983" cy="523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799" b="1" mc:Ignorable="hp" hp:hslEmbossed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xmlns:mc="http://schemas.openxmlformats.org/markup-compatibility/2006" xmlns:hp="http://schemas.haansoft.com/office/presentation/8.0" lang="ko-KR" altLang="en-US" sz="2799" b="1" mc:Ignorable="hp" hp:hslEmbossed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>
          <a:xfrm>
            <a:off x="256803" y="198345"/>
            <a:ext cx="1555341" cy="6951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lvl="0">
              <a:defRPr/>
            </a:pPr>
            <a:r>
              <a:rPr lang="en-US" altLang="ko-KR" sz="3999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/>
                <a:ea typeface="휴먼둥근헤드라인"/>
              </a:rPr>
              <a:t>04</a:t>
            </a:r>
            <a:endParaRPr lang="en-US" altLang="ko-KR" sz="3999" b="1">
              <a:pattFill prst="dkUpDiag">
                <a:fgClr>
                  <a:schemeClr val="bg2">
                    <a:lumMod val="25000"/>
                  </a:schemeClr>
                </a:fgClr>
                <a:bgClr>
                  <a:schemeClr val="bg1"/>
                </a:bgClr>
              </a:pattFill>
              <a:latin typeface="휴먼둥근헤드라인"/>
              <a:ea typeface="휴먼둥근헤드라인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6940" y="316839"/>
            <a:ext cx="1892024" cy="446283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데이터 수집</a:t>
            </a:r>
            <a:endParaRPr kumimoji="1" lang="ko-KR" altLang="en-US" sz="2402">
              <a:solidFill>
                <a:srgbClr val="404040">
                  <a:alpha val="100000"/>
                </a:srgbClr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4929" y="1176322"/>
            <a:ext cx="1380671" cy="46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94067">
              <a:lnSpc>
                <a:spcPct val="150000"/>
              </a:lnSpc>
              <a:defRPr/>
            </a:pPr>
            <a:r>
              <a:rPr lang="ko-KR" altLang="en-US" sz="1801" b="1">
                <a:solidFill>
                  <a:srgbClr val="3b3838">
                    <a:alpha val="100000"/>
                  </a:srgbClr>
                </a:solidFill>
              </a:rPr>
              <a:t>주행 경로</a:t>
            </a:r>
            <a:endParaRPr lang="ko-KR" altLang="en-US" sz="1801" b="1">
              <a:solidFill>
                <a:srgbClr val="3b3838">
                  <a:alpha val="100000"/>
                </a:srgb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81660" y="790689"/>
            <a:ext cx="771074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300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3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30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300"/>
                </p:tgtEl>
              </p:cMediaNode>
            </p:video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256804" y="155777"/>
            <a:ext cx="11735604" cy="640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799"/>
          </a:p>
        </p:txBody>
      </p:sp>
      <p:graphicFrame>
        <p:nvGraphicFramePr>
          <p:cNvPr id="9226" name="표 9225"/>
          <p:cNvGraphicFramePr/>
          <p:nvPr/>
        </p:nvGraphicFramePr>
        <p:xfrm>
          <a:off x="578221" y="1944796"/>
          <a:ext cx="11309761" cy="4529443"/>
        </p:xfrm>
        <a:graphic>
          <a:graphicData uri="http://schemas.openxmlformats.org/drawingml/2006/table">
            <a:tbl>
              <a:tblPr firstRow="1" bandRow="1"/>
              <a:tblGrid>
                <a:gridCol w="2198416"/>
                <a:gridCol w="3780516"/>
                <a:gridCol w="2956116"/>
                <a:gridCol w="2374713"/>
              </a:tblGrid>
              <a:tr h="420728">
                <a:tc>
                  <a:txBody>
                    <a:bodyPr vert="horz" lIns="91511" tIns="45756" rIns="91511" bIns="45756" anchor="t" anchorCtr="0"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1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속도</a:t>
                      </a:r>
                      <a:endParaRPr kumimoji="0" lang="ko-KR" altLang="en-US" sz="2100" b="1" i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511" marR="91511" marT="45756" marB="4575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511" tIns="45756" rIns="91511" bIns="45756" anchor="t" anchorCtr="0"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1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신호등</a:t>
                      </a:r>
                      <a:endParaRPr kumimoji="0" lang="ko-KR" altLang="en-US" sz="2100" b="1" i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511" marR="91511" marT="45756" marB="4575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511" tIns="45756" rIns="91511" bIns="45756" anchor="t" anchorCtr="0"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1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어린이 보호 구역/ 정지</a:t>
                      </a:r>
                      <a:endParaRPr kumimoji="0" lang="ko-KR" altLang="en-US" sz="2100" b="1" i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511" marR="91511" marT="45756" marB="4575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511" tIns="45756" rIns="91511" bIns="45756" anchor="t" anchorCtr="0"/>
                    <a:p>
                      <a:pPr marL="0" lvl="0" indent="0" algn="ctr" defTabSz="393752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1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표지판</a:t>
                      </a:r>
                      <a:endParaRPr kumimoji="0" lang="ko-KR" altLang="en-US" sz="2100" b="1" i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511" marR="91511" marT="45756" marB="4575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108715">
                <a:tc>
                  <a:txBody>
                    <a:bodyPr vert="horz" lIns="91511" tIns="45756" rIns="91511" bIns="45756" anchor="t" anchorCtr="0"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1511" marR="91511" marT="45756" marB="4575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511" tIns="45756" rIns="91511" bIns="45756" anchor="t" anchorCtr="0"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1511" marR="91511" marT="45756" marB="4575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511" tIns="45756" rIns="91511" bIns="45756" anchor="t" anchorCtr="0"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1511" marR="91511" marT="45756" marB="4575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511" tIns="45756" rIns="91511" bIns="45756" anchor="t" anchorCtr="0"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1511" marR="91511" marT="45756" marB="4575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9263" name="그림 9262"/>
          <p:cNvPicPr>
            <a:picLocks noChangeAspect="1"/>
          </p:cNvPicPr>
          <p:nvPr/>
        </p:nvPicPr>
        <p:blipFill rotWithShape="1">
          <a:blip r:embed="rId2">
            <a:lum/>
          </a:blip>
          <a:srcRect l="26870" t="44430" r="33080" b="14380"/>
          <a:stretch>
            <a:fillRect/>
          </a:stretch>
        </p:blipFill>
        <p:spPr>
          <a:xfrm>
            <a:off x="2881430" y="3212346"/>
            <a:ext cx="3608966" cy="2152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9264" name="Group 1"/>
          <p:cNvGrpSpPr/>
          <p:nvPr/>
        </p:nvGrpSpPr>
        <p:grpSpPr>
          <a:xfrm rot="0">
            <a:off x="759265" y="2419731"/>
            <a:ext cx="1591651" cy="3780516"/>
            <a:chOff x="758671" y="2417345"/>
            <a:chExt cx="1590408" cy="3777562"/>
          </a:xfrm>
        </p:grpSpPr>
        <p:pic>
          <p:nvPicPr>
            <p:cNvPr id="9268" name="그림 9267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rcRect l="4750" t="5050" r="72750" b="4420"/>
            <a:stretch>
              <a:fillRect/>
            </a:stretch>
          </p:blipFill>
          <p:spPr>
            <a:xfrm>
              <a:off x="758671" y="2417345"/>
              <a:ext cx="1458679" cy="331249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pic>
          <p:nvPicPr>
            <p:cNvPr id="9269" name="그림 926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rcRect l="28790" t="9220" r="48870" b="75500"/>
            <a:stretch>
              <a:fillRect/>
            </a:stretch>
          </p:blipFill>
          <p:spPr>
            <a:xfrm>
              <a:off x="776142" y="5588562"/>
              <a:ext cx="1572937" cy="6063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9270" name="그림 9269"/>
          <p:cNvPicPr>
            <a:picLocks noChangeAspect="1"/>
          </p:cNvPicPr>
          <p:nvPr/>
        </p:nvPicPr>
        <p:blipFill rotWithShape="1">
          <a:blip r:embed="rId5">
            <a:lum/>
          </a:blip>
          <a:srcRect l="66800" t="47350" r="4040" b="10610"/>
          <a:stretch>
            <a:fillRect/>
          </a:stretch>
        </p:blipFill>
        <p:spPr>
          <a:xfrm>
            <a:off x="9660965" y="3104310"/>
            <a:ext cx="2231765" cy="18664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71" name="그림 9270"/>
          <p:cNvPicPr>
            <a:picLocks noChangeAspect="1"/>
          </p:cNvPicPr>
          <p:nvPr/>
        </p:nvPicPr>
        <p:blipFill rotWithShape="1">
          <a:blip r:embed="rId6">
            <a:lum/>
          </a:blip>
          <a:srcRect l="55790" t="7540" r="3800" b="71940"/>
          <a:stretch>
            <a:fillRect/>
          </a:stretch>
        </p:blipFill>
        <p:spPr>
          <a:xfrm>
            <a:off x="6564052" y="3109114"/>
            <a:ext cx="2922711" cy="8593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72" name="그림 9271"/>
          <p:cNvPicPr>
            <a:picLocks noChangeAspect="1"/>
          </p:cNvPicPr>
          <p:nvPr/>
        </p:nvPicPr>
        <p:blipFill rotWithShape="1">
          <a:blip r:embed="rId7">
            <a:lum/>
          </a:blip>
          <a:srcRect l="28130" t="30120" r="49300" b="55270"/>
          <a:stretch>
            <a:fillRect/>
          </a:stretch>
        </p:blipFill>
        <p:spPr>
          <a:xfrm>
            <a:off x="6600056" y="4400512"/>
            <a:ext cx="2881430" cy="10801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6" name="TextBox 15"/>
          <p:cNvSpPr txBox="1"/>
          <p:nvPr/>
        </p:nvSpPr>
        <p:spPr>
          <a:xfrm>
            <a:off x="610945" y="1163890"/>
            <a:ext cx="503983" cy="523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799" b="1" mc:Ignorable="hp" hp:hslEmbossed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xmlns:mc="http://schemas.openxmlformats.org/markup-compatibility/2006" xmlns:hp="http://schemas.haansoft.com/office/presentation/8.0" lang="ko-KR" altLang="en-US" sz="2799" b="1" mc:Ignorable="hp" hp:hslEmbossed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  <p:sp>
        <p:nvSpPr>
          <p:cNvPr id="17" name="TextBox 3"/>
          <p:cNvSpPr txBox="1">
            <a:spLocks noChangeArrowheads="1"/>
          </p:cNvSpPr>
          <p:nvPr/>
        </p:nvSpPr>
        <p:spPr>
          <a:xfrm>
            <a:off x="256803" y="198345"/>
            <a:ext cx="1555341" cy="6951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lvl="0">
              <a:defRPr/>
            </a:pPr>
            <a:r>
              <a:rPr lang="en-US" altLang="ko-KR" sz="3999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/>
                <a:ea typeface="휴먼둥근헤드라인"/>
              </a:rPr>
              <a:t>04</a:t>
            </a:r>
            <a:r>
              <a:rPr lang="en-US" altLang="ko-KR" sz="3999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  <a:endParaRPr lang="en-US" altLang="ko-KR" sz="3999" b="1">
              <a:solidFill>
                <a:srgbClr val="445569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26940" y="316839"/>
            <a:ext cx="1892024" cy="44628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데이터 수집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4929" y="1176322"/>
            <a:ext cx="3792939" cy="498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94067">
              <a:lnSpc>
                <a:spcPct val="150000"/>
              </a:lnSpc>
              <a:defRPr/>
            </a:pPr>
            <a:r>
              <a:rPr lang="ko-KR" altLang="en-US" sz="1801" b="1">
                <a:solidFill>
                  <a:srgbClr val="3b3838">
                    <a:alpha val="100000"/>
                  </a:srgbClr>
                </a:solidFill>
                <a:latin typeface="맑은 고딕"/>
              </a:rPr>
              <a:t>표지판 Data Labeling </a:t>
            </a:r>
            <a:r>
              <a:rPr lang="en-US" altLang="ko-KR" sz="1801" b="1">
                <a:solidFill>
                  <a:srgbClr val="3b3838">
                    <a:alpha val="100000"/>
                  </a:srgbClr>
                </a:solidFill>
                <a:latin typeface="맑은 고딕"/>
              </a:rPr>
              <a:t>C</a:t>
            </a:r>
            <a:r>
              <a:rPr lang="ko-KR" altLang="en-US" sz="1801" b="1">
                <a:solidFill>
                  <a:srgbClr val="3b3838">
                    <a:alpha val="100000"/>
                  </a:srgbClr>
                </a:solidFill>
                <a:latin typeface="맑은 고딕"/>
              </a:rPr>
              <a:t>ategory</a:t>
            </a:r>
            <a:endParaRPr lang="ko-KR" altLang="en-US" sz="1801" b="1">
              <a:solidFill>
                <a:srgbClr val="3b3838">
                  <a:alpha val="100000"/>
                </a:srgbClr>
              </a:solidFill>
              <a:latin typeface="맑은 고딕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281660" y="790689"/>
            <a:ext cx="771074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Microsoft Corporation</ep:Company>
  <ep:Words>436</ep:Words>
  <ep:PresentationFormat>와이드스크린</ep:PresentationFormat>
  <ep:Paragraphs>109</ep:Paragraphs>
  <ep:Slides>19</ep:Slides>
  <ep:Notes>5</ep:Notes>
  <ep:TotalTime>0</ep:TotalTime>
  <ep:HiddenSlides>0</ep:HiddenSlides>
  <ep:MMClips>3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2014-04-29T00:37:20.000</dcterms:created>
  <dc:creator>김다은</dc:creator>
  <cp:lastModifiedBy>0815y</cp:lastModifiedBy>
  <dcterms:modified xsi:type="dcterms:W3CDTF">2022-02-07T02:46:22.486</dcterms:modified>
  <cp:revision>734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